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1" r:id="rId7"/>
    <p:sldId id="272" r:id="rId8"/>
    <p:sldId id="258" r:id="rId9"/>
    <p:sldId id="274" r:id="rId10"/>
    <p:sldId id="275" r:id="rId11"/>
    <p:sldId id="257" r:id="rId12"/>
    <p:sldId id="273" r:id="rId13"/>
    <p:sldId id="276" r:id="rId14"/>
    <p:sldId id="261" r:id="rId15"/>
    <p:sldId id="260" r:id="rId16"/>
    <p:sldId id="262" r:id="rId17"/>
    <p:sldId id="263" r:id="rId18"/>
    <p:sldId id="277" r:id="rId19"/>
    <p:sldId id="264" r:id="rId20"/>
    <p:sldId id="287" r:id="rId21"/>
    <p:sldId id="265" r:id="rId22"/>
    <p:sldId id="285" r:id="rId23"/>
    <p:sldId id="288" r:id="rId24"/>
    <p:sldId id="289" r:id="rId25"/>
    <p:sldId id="278" r:id="rId26"/>
    <p:sldId id="279" r:id="rId27"/>
    <p:sldId id="280" r:id="rId28"/>
    <p:sldId id="281" r:id="rId29"/>
    <p:sldId id="282" r:id="rId30"/>
    <p:sldId id="283" r:id="rId31"/>
    <p:sldId id="291" r:id="rId32"/>
    <p:sldId id="290" r:id="rId33"/>
    <p:sldId id="259" r:id="rId34"/>
    <p:sldId id="292" r:id="rId35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42" d="100"/>
          <a:sy n="142" d="100"/>
        </p:scale>
        <p:origin x="-660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974684069895712E-2"/>
          <c:y val="6.5280007775657331E-2"/>
          <c:w val="0.69506376395888669"/>
          <c:h val="0.934719992224342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explosion val="25"/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ОБЛАСТНОЙ БЮДЖЕТ</c:v>
                </c:pt>
                <c:pt idx="1">
                  <c:v>ФЕДЕРАЛЬНЫЙ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9810806.0999999996</c:v>
                </c:pt>
                <c:pt idx="1">
                  <c:v>1694318.6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974684069895712E-2"/>
          <c:y val="6.5280007775657331E-2"/>
          <c:w val="0.69506376395888669"/>
          <c:h val="0.934719992224342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explosion val="25"/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ОБЩИЙ ОБЪЕМ СРЕДСТВ</c:v>
                </c:pt>
                <c:pt idx="1">
                  <c:v>ОБЪЕМ СРЕДСТВ НА РАЗВИТИЕ ИНФРАСТРУКТУРЫ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11505124.699999999</c:v>
                </c:pt>
                <c:pt idx="1">
                  <c:v>7930180.2999999998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848161652072329"/>
          <c:y val="0.19358279299368414"/>
          <c:w val="0.28151838347927666"/>
          <c:h val="0.580194410124803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67F-FF37-479A-B22F-6D2C9A732C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633D-337A-4412-9E80-49CCE1882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67F-FF37-479A-B22F-6D2C9A732C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633D-337A-4412-9E80-49CCE1882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67F-FF37-479A-B22F-6D2C9A732C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633D-337A-4412-9E80-49CCE1882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67F-FF37-479A-B22F-6D2C9A732C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633D-337A-4412-9E80-49CCE1882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67F-FF37-479A-B22F-6D2C9A732C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633D-337A-4412-9E80-49CCE1882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67F-FF37-479A-B22F-6D2C9A732C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633D-337A-4412-9E80-49CCE1882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67F-FF37-479A-B22F-6D2C9A732C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633D-337A-4412-9E80-49CCE1882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67F-FF37-479A-B22F-6D2C9A732C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633D-337A-4412-9E80-49CCE1882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67F-FF37-479A-B22F-6D2C9A732C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633D-337A-4412-9E80-49CCE1882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67F-FF37-479A-B22F-6D2C9A732C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633D-337A-4412-9E80-49CCE1882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67F-FF37-479A-B22F-6D2C9A732C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633D-337A-4412-9E80-49CCE18822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A267F-FF37-479A-B22F-6D2C9A732C8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C633D-337A-4412-9E80-49CCE18822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3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7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3.jpeg"/><Relationship Id="rId7" Type="http://schemas.openxmlformats.org/officeDocument/2006/relationships/image" Target="../media/image81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8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026"/>
            <a:ext cx="9144000" cy="5143500"/>
          </a:xfrm>
          <a:prstGeom prst="rect">
            <a:avLst/>
          </a:prstGeom>
        </p:spPr>
      </p:pic>
      <p:pic>
        <p:nvPicPr>
          <p:cNvPr id="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75" y="123478"/>
            <a:ext cx="864096" cy="105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761" y="1637656"/>
            <a:ext cx="8071867" cy="918253"/>
          </a:xfrm>
          <a:prstGeom prst="rect">
            <a:avLst/>
          </a:prstGeom>
        </p:spPr>
        <p:txBody>
          <a:bodyPr wrap="square" lIns="86411" tIns="43206" rIns="86411" bIns="43206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МИНИСТЕРСТВА ФИЗИЧЕСКОЙ КУЛЬТУРЫ И СПОРТА НОВОСИБИРСКОЙ ОБЛАСТИ ЗА 2022 ГОД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ПРИОРИТЕТНЫЕ ПЛАНЫ РАЗВИТИЯ НА 2023 ГОД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6557" y="3219822"/>
            <a:ext cx="4831618" cy="1903138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ДОКЛАДЫВАЕТ: </a:t>
            </a:r>
          </a:p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АХАПОВ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</a:t>
            </a:r>
          </a:p>
          <a:p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ФИЗИЧЕСКОЙ КУЛЬТУРЫ И СПОРТА</a:t>
            </a: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76256" y="0"/>
            <a:ext cx="1735130" cy="441199"/>
          </a:xfrm>
          <a:prstGeom prst="rect">
            <a:avLst/>
          </a:prstGeom>
        </p:spPr>
        <p:txBody>
          <a:bodyPr wrap="none" lIns="86411" tIns="43206" rIns="86411" bIns="43206">
            <a:spAutoFit/>
          </a:bodyPr>
          <a:lstStyle/>
          <a:p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ВФСК ГТО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" y="0"/>
            <a:ext cx="2554808" cy="170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7574"/>
            <a:ext cx="2592548" cy="173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27" y="2139702"/>
            <a:ext cx="2548407" cy="170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49530"/>
            <a:ext cx="2562174" cy="171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12" y="1718476"/>
            <a:ext cx="780613" cy="8101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94" y="2528663"/>
            <a:ext cx="813849" cy="8514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58" y="3380100"/>
            <a:ext cx="826922" cy="8514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5762" y="492669"/>
            <a:ext cx="362049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46 188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в выполнении нормативов комплекса ГТО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15317" y="1831181"/>
            <a:ext cx="1160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8 977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14623" y="2657142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9 083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5317" y="3513430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6 821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Левая круглая скобка 18"/>
          <p:cNvSpPr/>
          <p:nvPr/>
        </p:nvSpPr>
        <p:spPr>
          <a:xfrm>
            <a:off x="5872287" y="2010521"/>
            <a:ext cx="543030" cy="195887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923310" y="2670998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24 881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9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6478" y="-898"/>
            <a:ext cx="5167030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ВЫСШИХ ДОСТИЖЕНИЙ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2906" y="546875"/>
            <a:ext cx="5544616" cy="1964693"/>
          </a:xfrm>
          <a:prstGeom prst="rect">
            <a:avLst/>
          </a:prstGeom>
          <a:noFill/>
        </p:spPr>
        <p:txBody>
          <a:bodyPr wrap="square" lIns="86411" tIns="43206" rIns="86411" bIns="43206" rtlCol="0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660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спортсменов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составы спортивных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сборных команд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55" y="2096831"/>
            <a:ext cx="2354724" cy="17660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85057" y="3862874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52120" y="360938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1 007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34600" y="3609379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1 150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User\Downloads\VAX_09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33"/>
          <a:stretch/>
        </p:blipFill>
        <p:spPr bwMode="auto">
          <a:xfrm>
            <a:off x="110717" y="43470"/>
            <a:ext cx="3062427" cy="150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User\AppData\Local\Temp\Rar$DRa0.980\KOT_84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6" y="1203598"/>
            <a:ext cx="3062599" cy="204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VAX_087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1" b="5425"/>
          <a:stretch/>
        </p:blipFill>
        <p:spPr bwMode="auto">
          <a:xfrm>
            <a:off x="1622684" y="2979852"/>
            <a:ext cx="3076536" cy="164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46166"/>
            <a:ext cx="5167030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ВЫСШИХ ДОСТИЖЕНИЙ </a:t>
            </a:r>
          </a:p>
        </p:txBody>
      </p:sp>
      <p:pic>
        <p:nvPicPr>
          <p:cNvPr id="4" name="Picture 2" descr="C:\Users\User\AppData\Local\Temp\Rar$DRa0.447\Васильцо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2" y="487364"/>
            <a:ext cx="2576738" cy="183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AppData\Local\Temp\Rar$DRa0.898\Мордасов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17" y="487364"/>
            <a:ext cx="2171943" cy="19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ser\AppData\Local\Temp\Rar$DRa0.742\Серохвостов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77" y="2328717"/>
            <a:ext cx="2171943" cy="16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82658" y="7551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 ВАСИЛЬЦОВА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(сноуборд)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8066" y="1567417"/>
            <a:ext cx="2832738" cy="641254"/>
          </a:xfrm>
          <a:prstGeom prst="rect">
            <a:avLst/>
          </a:prstGeom>
        </p:spPr>
        <p:txBody>
          <a:bodyPr wrap="none" lIns="86411" tIns="43206" rIns="86411" bIns="43206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 БУРТАСОВА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биатлон)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95075" y="2575112"/>
            <a:ext cx="3147167" cy="641254"/>
          </a:xfrm>
          <a:prstGeom prst="rect">
            <a:avLst/>
          </a:prstGeom>
        </p:spPr>
        <p:txBody>
          <a:bodyPr wrap="square" lIns="86411" tIns="43206" rIns="86411" bIns="43206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ДАНИИЛ СЕРОХВОСТОВ 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биатлон)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18685" y="3435846"/>
            <a:ext cx="2699945" cy="641254"/>
          </a:xfrm>
          <a:prstGeom prst="rect">
            <a:avLst/>
          </a:prstGeom>
        </p:spPr>
        <p:txBody>
          <a:bodyPr wrap="none" lIns="86411" tIns="43206" rIns="86411" bIns="43206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МОРДАСОВ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бобслей)</a:t>
            </a:r>
            <a:endParaRPr lang="ru-RU" dirty="0"/>
          </a:p>
        </p:txBody>
      </p:sp>
      <p:pic>
        <p:nvPicPr>
          <p:cNvPr id="6" name="Picture 3" descr="C:\Users\User\AppData\Local\Temp\Rar$DRa0.712\Евгения Буртасов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1362"/>
            <a:ext cx="2606955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70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46166"/>
            <a:ext cx="5167030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ВЫСШИХ ДОСТИЖЕНИЙ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53348" y="599196"/>
            <a:ext cx="4749672" cy="918253"/>
          </a:xfrm>
          <a:prstGeom prst="rect">
            <a:avLst/>
          </a:prstGeom>
        </p:spPr>
        <p:txBody>
          <a:bodyPr wrap="square" lIns="86411" tIns="43206" rIns="86411" bIns="43206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России и Беларуси были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отстранены от участия 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Пекине</a:t>
            </a:r>
            <a:endParaRPr lang="ru-RU" dirty="0"/>
          </a:p>
        </p:txBody>
      </p:sp>
      <p:pic>
        <p:nvPicPr>
          <p:cNvPr id="2050" name="Picture 2" descr="\\didenko\Обмен\ПРЕСС-РЕЛИЗ\2022\03 Март 2022\03.03 Терещенкова прилетела в Пекин\терещ-0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7364"/>
            <a:ext cx="3090256" cy="20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didenko\Обмен\ПРЕСС-РЕЛИЗ\2022\03 Март 2022\11.03 Игры мы вместе-спорт\photo164692457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7694"/>
            <a:ext cx="3112803" cy="207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55976" y="2148045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сборной РФ от Новосибирской области вошли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Маргарита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Терещенкова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 Подзоров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(спорт слепых, дисциплина «биатлон» и «лыжные гонки»)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5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46166"/>
            <a:ext cx="5167030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ВЫСШИХ ДОСТИЖЕНИЙ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15416" y="555526"/>
            <a:ext cx="5728584" cy="1195251"/>
          </a:xfrm>
          <a:prstGeom prst="rect">
            <a:avLst/>
          </a:prstGeom>
          <a:noFill/>
        </p:spPr>
        <p:txBody>
          <a:bodyPr wrap="square" lIns="86411" tIns="43206" rIns="86411" bIns="43206" rtlCol="0">
            <a:spAutoFit/>
          </a:bodyPr>
          <a:lstStyle/>
          <a:p>
            <a:pPr algn="ctr">
              <a:buClr>
                <a:schemeClr val="tx2">
                  <a:lumMod val="75000"/>
                </a:schemeClr>
              </a:buClr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Летние </a:t>
            </a:r>
          </a:p>
          <a:p>
            <a:pPr algn="ctr">
              <a:buClr>
                <a:schemeClr val="tx2">
                  <a:lumMod val="75000"/>
                </a:schemeClr>
              </a:buCl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альтернативные игры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Паралимпийцев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tx2">
                  <a:lumMod val="75000"/>
                </a:schemeClr>
              </a:buClr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вместе. Спорт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9508" y="1693890"/>
            <a:ext cx="3600400" cy="2118581"/>
          </a:xfrm>
          <a:prstGeom prst="rect">
            <a:avLst/>
          </a:prstGeom>
          <a:noFill/>
        </p:spPr>
        <p:txBody>
          <a:bodyPr wrap="square" lIns="86411" tIns="43206" rIns="86411" bIns="43206" rtlCol="0">
            <a:spAutoFit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новосибирских спортсменов 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играх </a:t>
            </a:r>
          </a:p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медалей завоевали спортсмены 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играх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:\Users\User\AppData\Local\Temp\Rar$DRa0.140\2022-03-15 09-37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2" y="487365"/>
            <a:ext cx="2579622" cy="172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AppData\Local\Temp\Rar$DRa0.522\IMG_28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17795"/>
            <a:ext cx="2579622" cy="171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User\AppData\Local\Temp\Rar$DRa0.258\DSC_32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03798"/>
            <a:ext cx="2586182" cy="163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66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46166"/>
            <a:ext cx="5167030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ВЫСШИХ ДОСТИЖЕНИЙ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5856" y="666809"/>
            <a:ext cx="5728584" cy="1195251"/>
          </a:xfrm>
          <a:prstGeom prst="rect">
            <a:avLst/>
          </a:prstGeom>
          <a:noFill/>
        </p:spPr>
        <p:txBody>
          <a:bodyPr wrap="square" lIns="86411" tIns="43206" rIns="86411" bIns="43206" rtlCol="0">
            <a:spAutoFit/>
          </a:bodyPr>
          <a:lstStyle/>
          <a:p>
            <a:pPr algn="ctr">
              <a:buClr>
                <a:schemeClr val="tx2">
                  <a:lumMod val="75000"/>
                </a:schemeClr>
              </a:buCl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между субъектами </a:t>
            </a:r>
          </a:p>
          <a:p>
            <a:pPr algn="ctr">
              <a:buClr>
                <a:schemeClr val="tx2">
                  <a:lumMod val="75000"/>
                </a:schemeClr>
              </a:buCl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по летним видам спорта среди </a:t>
            </a:r>
          </a:p>
          <a:p>
            <a:pPr algn="ctr">
              <a:buClr>
                <a:schemeClr val="tx2">
                  <a:lumMod val="75000"/>
                </a:schemeClr>
              </a:buCl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сильнейших спортсменов</a:t>
            </a: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0915" y="3219822"/>
            <a:ext cx="5400600" cy="1133696"/>
          </a:xfrm>
          <a:prstGeom prst="rect">
            <a:avLst/>
          </a:prstGeom>
          <a:noFill/>
        </p:spPr>
        <p:txBody>
          <a:bodyPr wrap="square" lIns="86411" tIns="43206" rIns="86411" bIns="43206" rtlCol="0">
            <a:spAutoFit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медалей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счету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новосибирских спортсменов</a:t>
            </a:r>
          </a:p>
        </p:txBody>
      </p:sp>
      <p:pic>
        <p:nvPicPr>
          <p:cNvPr id="21" name="Picture 5" descr="C:\Users\User\AppData\Local\Temp\Rar$DRa0.793\VAX_08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4"/>
          <a:stretch/>
        </p:blipFill>
        <p:spPr bwMode="auto">
          <a:xfrm>
            <a:off x="99763" y="195486"/>
            <a:ext cx="2600029" cy="19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User\AppData\Local\Temp\Rar$DRa0.353\photo_2022-08-26_17-27-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 t="7825"/>
          <a:stretch/>
        </p:blipFill>
        <p:spPr bwMode="auto">
          <a:xfrm>
            <a:off x="1115616" y="1563638"/>
            <a:ext cx="2586680" cy="177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AppData\Local\Temp\Rar$DRa0.937\DSC_066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5" t="6582" r="20702"/>
          <a:stretch/>
        </p:blipFill>
        <p:spPr bwMode="auto">
          <a:xfrm>
            <a:off x="2154683" y="2623109"/>
            <a:ext cx="2386362" cy="210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45" y="1600596"/>
            <a:ext cx="296366" cy="582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36" y="2234852"/>
            <a:ext cx="360555" cy="5302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727" y="2834904"/>
            <a:ext cx="321600" cy="5149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126153" y="1600596"/>
            <a:ext cx="1211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медали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4856" y="2185371"/>
            <a:ext cx="1313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медалей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4856" y="2834904"/>
            <a:ext cx="1313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медалей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2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46166"/>
            <a:ext cx="5167030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ВЫСШИХ ДОСТИЖЕНИЙ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7864" y="771550"/>
            <a:ext cx="5728584" cy="918253"/>
          </a:xfrm>
          <a:prstGeom prst="rect">
            <a:avLst/>
          </a:prstGeom>
          <a:noFill/>
        </p:spPr>
        <p:txBody>
          <a:bodyPr wrap="square" lIns="86411" tIns="43206" rIns="86411" bIns="43206" rtlCol="0">
            <a:spAutoFit/>
          </a:bodyPr>
          <a:lstStyle/>
          <a:p>
            <a:pPr algn="ctr">
              <a:buClr>
                <a:schemeClr val="tx2">
                  <a:lumMod val="75000"/>
                </a:schemeClr>
              </a:buClr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спортивные игры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tx2">
                  <a:lumMod val="75000"/>
                </a:schemeClr>
              </a:buClr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Азии» </a:t>
            </a: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1856" y="1340796"/>
            <a:ext cx="5400600" cy="2457135"/>
          </a:xfrm>
          <a:prstGeom prst="rect">
            <a:avLst/>
          </a:prstGeom>
          <a:noFill/>
        </p:spPr>
        <p:txBody>
          <a:bodyPr wrap="square" lIns="86411" tIns="43206" rIns="86411" bIns="43206" rtlCol="0">
            <a:spAutoFit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медалей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завоевали спортсмены Новосибирской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сборной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видов спорта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User\Downloads\дети азии награжд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" y="89131"/>
            <a:ext cx="2785840" cy="186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ownloads\дети ази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9" r="31884"/>
          <a:stretch/>
        </p:blipFill>
        <p:spPr bwMode="auto">
          <a:xfrm>
            <a:off x="899592" y="1340796"/>
            <a:ext cx="2520280" cy="191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User\Desktop\8273f11ef6fa01b368f568353ce1e1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97" y="2715766"/>
            <a:ext cx="2559702" cy="195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46166"/>
            <a:ext cx="5167030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ВЫСШИХ ДОСТИЖЕНИЙ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11510"/>
            <a:ext cx="77768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Европы по бобслею в Санкт-</a:t>
            </a:r>
            <a:r>
              <a:rPr lang="ru-RU" sz="17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Мориц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(Швейцария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ервенство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Европы по биатлону в Словении 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Европы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биатлону в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Германии 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 по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ММА в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Абу-Даби 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Европы по тайскому боксу в Турции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соревнования по каратэ «Кубок Дружбы» в Минске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урнир профессиональной Борцовской лиги </a:t>
            </a:r>
            <a:r>
              <a:rPr lang="ru-RU" sz="17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Поддубного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России по спортивной борьбе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турнир по боксу памяти почетного мастера спорта СССР, заслуженного тренера Республики Беларусь В. Ботвинника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емпионат мира по гиревому спорту в Индии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еждународные соревнования по подводному спорту в Санкт-Петербурге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емпионат России по плаванию в Казани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емпионат России по сверхлегкой авиации в Ленинградской области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ервенство мира по бильярдному спорту в Киргизии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ервенство Европы по шахматам в Турции </a:t>
            </a:r>
          </a:p>
          <a:p>
            <a:pPr algn="just"/>
            <a:endParaRPr lang="ru-RU" sz="17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6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46166"/>
            <a:ext cx="5167030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ВЫСШИХ ДОСТИЖЕНИЙ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682" y="339502"/>
            <a:ext cx="840739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7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XXV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турнир по каратэ «Кубок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Успеха»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по каратэ «Кубок маршала А.И. 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Покрышкина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по греко-римской борьбе «СИЛА ТРАДИЦИЙ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по биатлону «Кубок Анны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Богалий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Skimir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спортивной гимнастике на призы Е. Подгорного 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Стретовича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призы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заслуженного тренера России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Писецкого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фехтованию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урнир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сильнейших по фехтованию на саблях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ХII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соревнования по подводному спорту «Золотая ласта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XXXVIII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тренеров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Семендиных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-Всероссийский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по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бадминтону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бега – ХХI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Новосибирский полумарафон Александра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Раевича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емпионат России по роллер-спорту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по спортивному ориентированию  «Российский Азимут»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226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46166"/>
            <a:ext cx="5167030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ВЫСШИХ ДОСТИЖЕНИЙ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6275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639959"/>
            <a:ext cx="2016224" cy="38710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6" rIns="86411" bIns="43206"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2022 года присвоено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2 725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разрядов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32348" y="593763"/>
            <a:ext cx="1650122" cy="12497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6" rIns="86411" bIns="43206" rtlCol="0" anchor="ctr"/>
          <a:lstStyle/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спортивный  разряд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1 631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32348" y="1920915"/>
            <a:ext cx="1625560" cy="12518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6" rIns="86411" bIns="43206" rtlCol="0" anchor="ctr"/>
          <a:lstStyle/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КМС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1 094 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32348" y="3281621"/>
            <a:ext cx="1625560" cy="12429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6" rIns="86411" bIns="43206" rtlCol="0" anchor="ctr"/>
          <a:lstStyle/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спорта России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944" y="588604"/>
            <a:ext cx="1800200" cy="12341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6" rIns="86411" bIns="43206"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класса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67944" y="1920915"/>
            <a:ext cx="1800200" cy="12341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6" rIns="86411" bIns="43206" rtlCol="0" anchor="ctr"/>
          <a:lstStyle/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мастер спорта России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67944" y="3259236"/>
            <a:ext cx="1800200" cy="12518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6" rIns="86411" bIns="43206"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тренер России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63181" y="590106"/>
            <a:ext cx="1584176" cy="12497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6" rIns="86411" bIns="43206" rtlCol="0" anchor="ctr"/>
          <a:lstStyle/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спортивный судья России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76628" y="1924006"/>
            <a:ext cx="1584176" cy="12497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6" rIns="86411" bIns="43206" rtlCol="0" anchor="ctr"/>
          <a:lstStyle/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судья всероссийской категории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83351" y="3270512"/>
            <a:ext cx="1584176" cy="12497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6" rIns="86411" bIns="43206" rtlCol="0" anchor="ctr"/>
          <a:lstStyle/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судья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категории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-69331" y="-29409"/>
            <a:ext cx="2465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 r="6612"/>
          <a:stretch/>
        </p:blipFill>
        <p:spPr>
          <a:xfrm>
            <a:off x="449796" y="3363838"/>
            <a:ext cx="1475656" cy="6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520" y="-15196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520" y="627534"/>
            <a:ext cx="84206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43736" y="0"/>
            <a:ext cx="3223550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МАССОВЫЙ СПОРТ </a:t>
            </a:r>
          </a:p>
        </p:txBody>
      </p:sp>
      <p:pic>
        <p:nvPicPr>
          <p:cNvPr id="10" name="Picture 8" descr="https://downloader.disk.yandex.ru/preview/c08ba5557a6d3c8d5030c38568154c460c61d06df2356a439d032b9eae6b2cfa/63d23d7e/VFlCTGTJwEuH2rMJWn8BlvPLAjuiIDYNa4dlYcRF_iUo50m790ifnkmb6GlsgrhLYSY9YwLhAPTZDwhcnnNrwQ%3D%3D?uid=0&amp;filename=SNZH_comp2_whiteBG_RGB.ai&amp;disposition=inline&amp;hash=&amp;limit=0&amp;content_type=image%2Fjpeg&amp;owner_uid=0&amp;tknv=v2&amp;size=1920x9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2" b="45067"/>
          <a:stretch/>
        </p:blipFill>
        <p:spPr bwMode="auto">
          <a:xfrm rot="16200000">
            <a:off x="6887217" y="1683111"/>
            <a:ext cx="3946750" cy="56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277835" y="1148710"/>
            <a:ext cx="2304256" cy="27407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11"/>
          <p:cNvSpPr/>
          <p:nvPr/>
        </p:nvSpPr>
        <p:spPr>
          <a:xfrm>
            <a:off x="467544" y="2911703"/>
            <a:ext cx="1303024" cy="856697"/>
          </a:xfrm>
          <a:prstGeom prst="rect">
            <a:avLst/>
          </a:prstGeom>
        </p:spPr>
        <p:txBody>
          <a:bodyPr wrap="none" lIns="86411" tIns="43206" rIns="86411" bIns="43206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</a:t>
            </a:r>
          </a:p>
          <a:p>
            <a:pPr algn="ctr"/>
            <a:r>
              <a:rPr lang="ru-RU" sz="3200" b="1" dirty="0" smtClean="0">
                <a:solidFill>
                  <a:srgbClr val="E630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46,7%</a:t>
            </a:r>
            <a:endParaRPr lang="ru-RU" sz="3200" b="1" dirty="0">
              <a:solidFill>
                <a:srgbClr val="E630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03288" y="3819616"/>
            <a:ext cx="2857763" cy="687420"/>
          </a:xfrm>
          <a:prstGeom prst="rect">
            <a:avLst/>
          </a:prstGeom>
        </p:spPr>
        <p:txBody>
          <a:bodyPr wrap="square" lIns="86411" tIns="43206" rIns="86411" bIns="43206">
            <a:spAutoFit/>
          </a:bodyPr>
          <a:lstStyle/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 жителей, занимающихся на постоянной основе </a:t>
            </a:r>
          </a:p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культурой и спортом 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141376" y="2571750"/>
            <a:ext cx="963436" cy="9634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Овал 19"/>
          <p:cNvSpPr/>
          <p:nvPr/>
        </p:nvSpPr>
        <p:spPr>
          <a:xfrm>
            <a:off x="5141376" y="1555647"/>
            <a:ext cx="963436" cy="9634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Овал 20"/>
          <p:cNvSpPr/>
          <p:nvPr/>
        </p:nvSpPr>
        <p:spPr>
          <a:xfrm>
            <a:off x="5116786" y="3615844"/>
            <a:ext cx="963436" cy="9634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Овал 21"/>
          <p:cNvSpPr/>
          <p:nvPr/>
        </p:nvSpPr>
        <p:spPr>
          <a:xfrm>
            <a:off x="5152957" y="492669"/>
            <a:ext cx="963436" cy="96343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TextBox 22"/>
          <p:cNvSpPr txBox="1"/>
          <p:nvPr/>
        </p:nvSpPr>
        <p:spPr>
          <a:xfrm>
            <a:off x="5444828" y="651246"/>
            <a:ext cx="379694" cy="579698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34565" y="1737032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4752" y="2761080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34565" y="380517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0252" y="771550"/>
            <a:ext cx="2395246" cy="641254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584034" y="1451251"/>
            <a:ext cx="3192238" cy="1602217"/>
            <a:chOff x="2676413" y="501960"/>
            <a:chExt cx="3192238" cy="160221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460107" y="1140741"/>
              <a:ext cx="2408544" cy="96343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2676413" y="501960"/>
              <a:ext cx="2498420" cy="963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18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МЕЖРЕГИОНАЛЬНЫЕ</a:t>
              </a:r>
              <a:endParaRPr lang="ru-RU" sz="1800" kern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538991" y="2643489"/>
            <a:ext cx="2572884" cy="1012018"/>
            <a:chOff x="2671357" y="1931306"/>
            <a:chExt cx="2572884" cy="101201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671357" y="1931306"/>
              <a:ext cx="2529289" cy="96343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2714952" y="1979888"/>
              <a:ext cx="2529289" cy="963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r>
                <a:rPr lang="ru-RU" sz="18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СЕРОССИЙСКИЕ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800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411761" y="3629377"/>
            <a:ext cx="3812432" cy="1034442"/>
            <a:chOff x="2120940" y="2891063"/>
            <a:chExt cx="3812432" cy="103444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345075" y="2962069"/>
              <a:ext cx="2588297" cy="96343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Прямоугольник 35"/>
            <p:cNvSpPr/>
            <p:nvPr/>
          </p:nvSpPr>
          <p:spPr>
            <a:xfrm>
              <a:off x="2120940" y="2891063"/>
              <a:ext cx="2715528" cy="981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1800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ОБЛАСТНЫЕ МАССОВЫЕ </a:t>
              </a:r>
              <a:endParaRPr lang="ru-RU" sz="1800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196"/>
            <a:ext cx="1907704" cy="12684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4" y="911654"/>
            <a:ext cx="1789554" cy="119257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3" y="1751273"/>
            <a:ext cx="1559831" cy="104063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82032" y="1882387"/>
            <a:ext cx="153760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666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226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46166"/>
            <a:ext cx="5167030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ВЫСШИХ ДОСТИЖЕНИЙ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6275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69331" y="-29409"/>
            <a:ext cx="2465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8" y="60779"/>
            <a:ext cx="1035048" cy="10350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49" y="1826735"/>
            <a:ext cx="913774" cy="9137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67" y="1779662"/>
            <a:ext cx="913774" cy="10302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24" y="1826735"/>
            <a:ext cx="936104" cy="9361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5536" y="2809912"/>
            <a:ext cx="27363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Тренировочный этап и этап совершенствования спортивного мастерства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63734" y="2809912"/>
            <a:ext cx="27363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 совершенствования спортивного мастерства</a:t>
            </a: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78590" y="2809912"/>
            <a:ext cx="27363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 начальной подготовки</a:t>
            </a: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0152" y="8345"/>
            <a:ext cx="2682889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95485"/>
            <a:ext cx="84206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586591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аработная плата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 спортсменам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медицинские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денежной форме, а также ежемесячные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адбавка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молодым специалистам и единовременное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адбавка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15 % за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 организациях, имеющих в соответствии с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использовать в своих наименованиях слово «олимпийский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адбавка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имеющим почетные звания: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спорта международного класса»,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Гроссмейстер по шахматам (шашкам)»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почетные звания, названия которых начинаются со слов «заслуженный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адбавка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квалификацию спортсмена: КМС – 30%, МС – 55%, МСМК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1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0152" y="8345"/>
            <a:ext cx="2682889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55526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надбавка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квалификационную категорию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тренерам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тренерам -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преподавателям по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АФК: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– 15%, первая – 10%, вторая – 5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тренерам-преподавателям, тренерам  по АФК – 20%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адбавка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ученую степень кандидата наук по профилю – 10%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надбавка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ученую степень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 по профилю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тимулирующая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подготовку  и (или) участие в подготовке спортсмена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убсидии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приобретения жилья за призовые места Олимпийских,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играх, ЧМ и ЧЕ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ожизненная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выплата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Олимпийских,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игр, завершившим спортивную карьеру, а также их тренерам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0272" y="8345"/>
            <a:ext cx="1569379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67875669"/>
              </p:ext>
            </p:extLst>
          </p:nvPr>
        </p:nvGraphicFramePr>
        <p:xfrm>
          <a:off x="827584" y="123478"/>
          <a:ext cx="7128792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83768" y="422883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1 694 318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357986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9 810 806, 1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0272" y="8345"/>
            <a:ext cx="1569379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76457374"/>
              </p:ext>
            </p:extLst>
          </p:nvPr>
        </p:nvGraphicFramePr>
        <p:xfrm>
          <a:off x="827584" y="123478"/>
          <a:ext cx="7488832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3688" y="55552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7 930 180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3868" y="356263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11 505 124, 7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\\didenko\Обмен\000-ТЕКУЩИЙ МЕСЯЦ\ПРЕСС-РЕЛИЗ\12-01-2023 Ледовая арена_обход Ахапова и Морозова\IMG_18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29" y="2067694"/>
            <a:ext cx="2469597" cy="16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2113" y="0"/>
            <a:ext cx="5215057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ИНФРАСТРУКТУРА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520" y="627534"/>
            <a:ext cx="84206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8" name="Picture 6" descr="\\didenko\Обмен\000-ТЕКУЩИЙ МЕСЯЦ\ПРЕСС-РЕЛИЗ\12-01-2023 Ледовая арена_обход Ахапова и Морозова\DSC_06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" y="161891"/>
            <a:ext cx="2808311" cy="183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didenko\Обмен\000-ТЕКУЩИЙ МЕСЯЦ\ПРЕСС-РЕЛИЗ\12-01-2023 Ледовая арена_обход Ахапова и Морозова\DSC_05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" y="1491630"/>
            <a:ext cx="2808311" cy="18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didenko\Обмен\000-ТЕКУЩИЙ МЕСЯЦ\ПРЕСС-РЕЛИЗ\12-01-2023 Ледовая арена_обход Ахапова и Морозова\DSC_05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" y="2872798"/>
            <a:ext cx="2808312" cy="16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94" y="1363995"/>
            <a:ext cx="5534528" cy="232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8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\\didenko\Обмен\000-ТЕКУЩИЙ МЕСЯЦ\ПРЕСС-РЕЛИЗ\12-01-2023 Ледовая арена_обход Ахапова и Морозова\IMG_18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29" y="2067694"/>
            <a:ext cx="2469597" cy="16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8870" y="0"/>
            <a:ext cx="5215057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ИНФРАСТРУКТУРА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277" y="1113526"/>
            <a:ext cx="84206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79913" y="528811"/>
            <a:ext cx="478925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спортивных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ГТО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Болотнинском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Краснозерском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Ордынском </a:t>
            </a:r>
          </a:p>
          <a:p>
            <a:pPr algn="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Чулымском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Карасукском</a:t>
            </a:r>
          </a:p>
          <a:p>
            <a:pPr algn="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Кыштовском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Новосибирском </a:t>
            </a:r>
          </a:p>
          <a:p>
            <a:pPr algn="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Черепановском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районах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Новосибирске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C:\Users\User\Desktop\Фото стройка Итог\Фото стройка Итог\Краснозерское\р.п.Краснозерское.площадка ГТО цент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9" y="159359"/>
            <a:ext cx="2736536" cy="190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Фото стройка Итог\Фото стройка Итог\ФОКОТы\Кочки\WhatsApp Image 2022-11-17 at 12.35.24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1" y="1635646"/>
            <a:ext cx="2731655" cy="153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Desktop\Фото стройка Итог\Фото стройка Итог\ГТО малые\Площадка ГТО Новосибирск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55376"/>
            <a:ext cx="2781837" cy="133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83952"/>
            <a:ext cx="2789468" cy="13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19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\\didenko\Обмен\000-ТЕКУЩИЙ МЕСЯЦ\ПРЕСС-РЕЛИЗ\12-01-2023 Ледовая арена_обход Ахапова и Морозова\IMG_18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29" y="2067694"/>
            <a:ext cx="2469597" cy="16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5004" y="0"/>
            <a:ext cx="5215057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ИНФРАСТРУКТУРА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277" y="1113526"/>
            <a:ext cx="84206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11510"/>
            <a:ext cx="792088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легкоатлетический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манеж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районном поселке Кольцово</a:t>
            </a:r>
            <a:endParaRPr lang="ru-RU" sz="17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Обь</a:t>
            </a:r>
            <a:endParaRPr lang="ru-RU" sz="17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стадион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«Труд» в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Куйбышев</a:t>
            </a:r>
            <a:endParaRPr lang="ru-RU" sz="17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физкультурно-оздоровительные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комплексы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открытого типа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селах  </a:t>
            </a:r>
            <a:r>
              <a:rPr lang="ru-RU" sz="17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Барышево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Кочки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крытые хоккейные площадки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селе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Кыштовка и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Обь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Программы реализации наказов избирателей депутатам Законодательного Собрания Новосибирской области седьмого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созыва</a:t>
            </a:r>
            <a:endParaRPr lang="ru-RU" sz="17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емонт и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оборудованием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муниципальных учреждений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хоккейные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коробки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площадки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игровых видов спорта,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уличными тренажерами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элементами для </a:t>
            </a:r>
            <a:r>
              <a:rPr lang="ru-RU" sz="17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воркаута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построенные силами муниципальных образований и городских округов Новосибирской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портивные объекты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построенные в рамках программ </a:t>
            </a:r>
            <a:r>
              <a:rPr lang="ru-RU" sz="17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МинЖКХ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энергетики, Минсельхоза и Минобразования Новосибирской области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5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\\didenko\Обмен\000-ТЕКУЩИЙ МЕСЯЦ\ПРЕСС-РЕЛИЗ\12-01-2023 Ледовая арена_обход Ахапова и Морозова\IMG_18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29" y="2067694"/>
            <a:ext cx="2469597" cy="16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162" y="56213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4109" y="56213"/>
            <a:ext cx="5215057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ИНФРАСТРУКТУРА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277" y="1113526"/>
            <a:ext cx="84206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User\Desktop\Фото стройка Итог\Фото стройка Итог\Бердск\Бердск_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21540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 стройка Итог\Фото стройка Итог\Куйбышев\Труд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37204"/>
            <a:ext cx="2439013" cy="157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Фото стройка Итог\Фото стройка Итог\Кыштовка КХП\WhatsApp Image 2022-12-17 at 08.12.14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41" y="620849"/>
            <a:ext cx="2189980" cy="153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Фото стройка Итог\Фото стройка Итог\Маслянино\WhatsApp Image 2023-01-16 at 12.32.18 (2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61" y="2203058"/>
            <a:ext cx="2206352" cy="124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Фото стройка Итог\Фото стройка Итог\Новосибирск\С.Кожевникова,3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21274"/>
            <a:ext cx="2088232" cy="117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Фото стройка Итог\Фото стройка Итог\Обь\КХП\WhatsApp Image 2022-12-06 at 13.36.20 (2)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6690"/>
            <a:ext cx="2069705" cy="155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Desktop\Фото стройка Итог\Фото стройка Итог\ФОКОТы\Барышево\WhatsApp Image 2022-12-05 at 16.47.21 (1)_stitch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33"/>
          <a:stretch/>
        </p:blipFill>
        <p:spPr bwMode="auto">
          <a:xfrm>
            <a:off x="539552" y="1268921"/>
            <a:ext cx="3692089" cy="135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2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\\didenko\Обмен\000-ТЕКУЩИЙ МЕСЯЦ\ПРЕСС-РЕЛИЗ\12-01-2023 Ледовая арена_обход Ахапова и Морозова\IMG_18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29" y="2067694"/>
            <a:ext cx="2469597" cy="16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2113" y="0"/>
            <a:ext cx="5215057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ИНФРАСТРУКТУРА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520" y="627534"/>
            <a:ext cx="84206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11" y="987575"/>
            <a:ext cx="5466959" cy="22938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3479"/>
            <a:ext cx="2554434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0" y="1635646"/>
            <a:ext cx="2074878" cy="13894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81" y="2910854"/>
            <a:ext cx="2122275" cy="138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3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520" y="627534"/>
            <a:ext cx="84206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33068" y="51470"/>
            <a:ext cx="3223550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МАССОВЫЙ СПОРТ </a:t>
            </a:r>
          </a:p>
        </p:txBody>
      </p:sp>
      <p:pic>
        <p:nvPicPr>
          <p:cNvPr id="10" name="Picture 8" descr="https://downloader.disk.yandex.ru/preview/c08ba5557a6d3c8d5030c38568154c460c61d06df2356a439d032b9eae6b2cfa/63d23d7e/VFlCTGTJwEuH2rMJWn8BlvPLAjuiIDYNa4dlYcRF_iUo50m790ifnkmb6GlsgrhLYSY9YwLhAPTZDwhcnnNrwQ%3D%3D?uid=0&amp;filename=SNZH_comp2_whiteBG_RGB.ai&amp;disposition=inline&amp;hash=&amp;limit=0&amp;content_type=image%2Fjpeg&amp;owner_uid=0&amp;tknv=v2&amp;size=1920x9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2" b="45067"/>
          <a:stretch/>
        </p:blipFill>
        <p:spPr bwMode="auto">
          <a:xfrm rot="16200000">
            <a:off x="6887217" y="1683111"/>
            <a:ext cx="3946750" cy="56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179" y="2519084"/>
            <a:ext cx="19442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666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67728" y="2090032"/>
            <a:ext cx="2408544" cy="96343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Прямоугольник 31"/>
          <p:cNvSpPr/>
          <p:nvPr/>
        </p:nvSpPr>
        <p:spPr>
          <a:xfrm>
            <a:off x="3575523" y="2760442"/>
            <a:ext cx="2529289" cy="96343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Прямоугольник 34"/>
          <p:cNvSpPr/>
          <p:nvPr/>
        </p:nvSpPr>
        <p:spPr>
          <a:xfrm>
            <a:off x="3635896" y="3700383"/>
            <a:ext cx="2588297" cy="96343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Скругленный прямоугольник 40"/>
          <p:cNvSpPr/>
          <p:nvPr/>
        </p:nvSpPr>
        <p:spPr>
          <a:xfrm>
            <a:off x="6444207" y="891826"/>
            <a:ext cx="2167573" cy="274168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6" rIns="86411" bIns="43206" rtlCol="0" anchor="ctr"/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человек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массовых мероприятиях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2" name="Picture 4" descr="C:\Users\User\Downloads\сибфес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68" y="985734"/>
            <a:ext cx="2689423" cy="170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:\Users\User\Downloads\7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15" b="19051"/>
          <a:stretch/>
        </p:blipFill>
        <p:spPr bwMode="auto">
          <a:xfrm>
            <a:off x="3" y="2385060"/>
            <a:ext cx="2055375" cy="160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1" descr="C:\Users\User\Downloads\DSC_01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852" y="-43028"/>
            <a:ext cx="1809033" cy="120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User\Downloads\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" y="-6849"/>
            <a:ext cx="2144688" cy="14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C:\Users\User\Downloads\7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85769"/>
            <a:ext cx="2054440" cy="137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User\Downloads\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b="22551"/>
          <a:stretch/>
        </p:blipFill>
        <p:spPr bwMode="auto">
          <a:xfrm>
            <a:off x="1955342" y="2262671"/>
            <a:ext cx="3240362" cy="17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 descr="C:\Users\User\Downloads\3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05888"/>
            <a:ext cx="2512199" cy="167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C:\Users\User\Downloads\2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42" y="1166143"/>
            <a:ext cx="2115708" cy="141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C:\Users\User\Downloads\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28" y="2765337"/>
            <a:ext cx="2513211" cy="16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66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\\didenko\Обмен\000-ТЕКУЩИЙ МЕСЯЦ\ПРЕСС-РЕЛИЗ\12-01-2023 Ледовая арена_обход Ахапова и Морозова\IMG_18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29" y="2067694"/>
            <a:ext cx="2469597" cy="16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-10122"/>
            <a:ext cx="5215057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ИНФРАСТРУКТУРА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63838"/>
            <a:ext cx="2664296" cy="131210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5536" y="431077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стадиона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Линево и 1-го этапа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стадиона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Сузун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«умных» спортивных площадок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Новосибирске и с. 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Толмачево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модульного спортивного зала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Новосибирском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крытой хоккейной площадки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Венгерово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лыжероллерной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трассы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Довольное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спортивно-технического центра и трибун стадиона в г.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Карасук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фасада бассейна «Нептун» в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Новосибирске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бассейна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с. Здвинск, конного манежа в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Маслянинском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30-ти малобюджетных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 с гимнастическим оборудованием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муниципальных районах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возобновление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строительству стадиона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Мошково 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спортивного комплекса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Северное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\\didenko\Обмен\000-ТЕКУЩИЙ МЕСЯЦ\ПРЕСС-РЕЛИЗ\12-01-2023 Ледовая арена_обход Ахапова и Морозова\IMG_18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29" y="2067694"/>
            <a:ext cx="2469597" cy="16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92280" y="56213"/>
            <a:ext cx="1360797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97412"/>
            <a:ext cx="8099592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ts val="3268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ПОРУЧЕНИЙ ПРЕЗИДЕНТА РОССИИ </a:t>
            </a:r>
          </a:p>
          <a:p>
            <a:pPr marL="571500" indent="-571500">
              <a:lnSpc>
                <a:spcPts val="3268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СТРАТЕГИИ РАЗВИТИЯ ФИЗИЧЕСКОЙ КУЛЬТУРЫ И СПОРТА В РОССИЙСКОЙ ФЕДЕРАЦИИ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ts val="3268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«РАЗВИТИЕ ДЕТСКО-ЮНОШЕСКОГО СПОРТА»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ts val="3268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 СИСТЕМАТИЧЕСКИ ЗАНИМАЮЩИХСЯ ФИЗКУЛЬТУРОЙ И СПОРТОМ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ts val="3268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ЗАНЯТИЙ ФИЗИЧЕСКОЙ КУЛЬТУРОЙ И СПОРТОМ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\\didenko\Обмен\000-ТЕКУЩИЙ МЕСЯЦ\ПРЕСС-РЕЛИЗ\12-01-2023 Ледовая арена_обход Ахапова и Морозова\IMG_18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29" y="2067694"/>
            <a:ext cx="2469597" cy="16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92280" y="56213"/>
            <a:ext cx="1360797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73640"/>
            <a:ext cx="8136904" cy="4619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3268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НАЧАТЫХ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ts val="3169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 ОТРАСЛИ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ts val="3169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30.04.2021 №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 ВНЕСЕНИИ ИЗМЕНЕНИЙ В ФЕДЕРАЛЬНЫЙ ЗАКОН «О ФИЗИЧЕСКОЙ КУЛЬТУРЕ И СПОРТЕ В РОССИЙСКОЙ ФЕДЕРАЦИИ» И ФЕДЕРАЛЬНЫЙ ЗАКОН «ОБ ОБРАЗОВАНИИ В РОССИЙСКОЙ ФЕДЕРАЦИИ»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>
              <a:lnSpc>
                <a:spcPts val="3169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ОБЕСПЕЧЕНИЮ СФЕРЫ ФИЗИЧЕСКОЙ КУЛЬТУРЫ И СПОРТА КВАЛИФИЦИРОВАННЫМИ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КАДРАМИ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ts val="3169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ИНИЦИАТИВ ФИЗКУЛЬТУРНО-СПОРТИВНОГО ДВИЖЕНИЯ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ts val="3169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9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/>
        </p:nvPicPr>
        <p:blipFill>
          <a:blip r:embed="rId2"/>
          <a:srcRect t="10931"/>
          <a:stretch>
            <a:fillRect/>
          </a:stretch>
        </p:blipFill>
        <p:spPr>
          <a:xfrm>
            <a:off x="3923928" y="126005"/>
            <a:ext cx="3348006" cy="1791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\\didenko\Обмен\000-ТЕКУЩИЙ МЕСЯЦ\ПРЕСС-РЕЛИЗ\12-01-2023 Ледовая арена_обход Ахапова и Морозова\IMG_18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29" y="2067694"/>
            <a:ext cx="2469597" cy="16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95936" y="16564"/>
            <a:ext cx="936104" cy="11392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24916" y="2260427"/>
            <a:ext cx="640871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35"/>
              </a:lnSpc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520" y="627534"/>
            <a:ext cx="84206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Picture 8" descr="https://downloader.disk.yandex.ru/preview/c08ba5557a6d3c8d5030c38568154c460c61d06df2356a439d032b9eae6b2cfa/63d23d7e/VFlCTGTJwEuH2rMJWn8BlvPLAjuiIDYNa4dlYcRF_iUo50m790ifnkmb6GlsgrhLYSY9YwLhAPTZDwhcnnNrwQ%3D%3D?uid=0&amp;filename=SNZH_comp2_whiteBG_RGB.ai&amp;disposition=inline&amp;hash=&amp;limit=0&amp;content_type=image%2Fjpeg&amp;owner_uid=0&amp;tknv=v2&amp;size=1920x9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2" b="45067"/>
          <a:stretch/>
        </p:blipFill>
        <p:spPr bwMode="auto">
          <a:xfrm rot="16200000">
            <a:off x="6887217" y="1683111"/>
            <a:ext cx="3946750" cy="56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179" y="2519084"/>
            <a:ext cx="19442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666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67728" y="2090032"/>
            <a:ext cx="2408544" cy="96343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Прямоугольник 31"/>
          <p:cNvSpPr/>
          <p:nvPr/>
        </p:nvSpPr>
        <p:spPr>
          <a:xfrm>
            <a:off x="3575523" y="2760442"/>
            <a:ext cx="2529289" cy="96343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Прямоугольник 34"/>
          <p:cNvSpPr/>
          <p:nvPr/>
        </p:nvSpPr>
        <p:spPr>
          <a:xfrm>
            <a:off x="3635896" y="3700383"/>
            <a:ext cx="2588297" cy="96343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/>
          <p:cNvSpPr/>
          <p:nvPr/>
        </p:nvSpPr>
        <p:spPr>
          <a:xfrm>
            <a:off x="1259632" y="-2395"/>
            <a:ext cx="7529408" cy="441199"/>
          </a:xfrm>
          <a:prstGeom prst="rect">
            <a:avLst/>
          </a:prstGeom>
        </p:spPr>
        <p:txBody>
          <a:bodyPr wrap="none" lIns="86411" tIns="43206" rIns="86411" bIns="43206">
            <a:spAutoFit/>
          </a:bodyPr>
          <a:lstStyle/>
          <a:p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XXXVI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ЛЕТНИЕ СЕЛЬСКИЕ СПОРТИВНЫЕ ИГРЫ 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7204" y="405711"/>
            <a:ext cx="7541848" cy="364255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dirty="0"/>
              <a:t> 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ПРОХОДИЛИ С 30 ИЮНЯ ПО 3 ИЮЛЯ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КУЙБЫШЕВСКОМ РАЙОНЕ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2893" y="3040238"/>
            <a:ext cx="4032448" cy="1179863"/>
          </a:xfrm>
          <a:prstGeom prst="rect">
            <a:avLst/>
          </a:prstGeom>
          <a:noFill/>
        </p:spPr>
        <p:txBody>
          <a:bodyPr wrap="square" lIns="86411" tIns="43206" rIns="86411" bIns="43206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финальных соревнованиях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</a:t>
            </a:r>
            <a:r>
              <a:rPr lang="ru-RU" sz="3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810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спортсменов</a:t>
            </a:r>
          </a:p>
        </p:txBody>
      </p:sp>
      <p:pic>
        <p:nvPicPr>
          <p:cNvPr id="23" name="Picture 5" descr="C:\Users\User\Downloads\летние_Куйбышев_2022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769966"/>
            <a:ext cx="2800433" cy="187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User\Downloads\летние_Куйбышев_2022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88" y="2612724"/>
            <a:ext cx="2416505" cy="161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\\didenko\Обмен\000-ТЕКУЩИЙ МЕСЯЦ\Выборка - презентация - 2023\Сельские\DSC_03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89" y="759138"/>
            <a:ext cx="2806811" cy="187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\\didenko\Обмен\000-ТЕКУЩИЙ МЕСЯЦ\Выборка - презентация - 2023\Сельские\DSC_02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69966"/>
            <a:ext cx="2800434" cy="187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C:\Users\User\Downloads\DSC_03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" y="2635230"/>
            <a:ext cx="2382833" cy="159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\\didenko\Обмен\000-ТЕКУЩИЙ МЕСЯЦ\Выборка - презентация - 2023\Сельские\DSC_006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84130"/>
            <a:ext cx="2790611" cy="186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26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РЕЗЕНТАЦИЯ 2022_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" y="1"/>
            <a:ext cx="9144000" cy="5143500"/>
          </a:xfrm>
        </p:spPr>
      </p:pic>
      <p:sp>
        <p:nvSpPr>
          <p:cNvPr id="2" name="Прямоугольник 1"/>
          <p:cNvSpPr/>
          <p:nvPr/>
        </p:nvSpPr>
        <p:spPr>
          <a:xfrm>
            <a:off x="903285" y="3753"/>
            <a:ext cx="7914688" cy="428302"/>
          </a:xfrm>
          <a:prstGeom prst="rect">
            <a:avLst/>
          </a:prstGeom>
        </p:spPr>
        <p:txBody>
          <a:bodyPr wrap="none" lIns="73639" tIns="36820" rIns="73639" bIns="36820">
            <a:spAutoFit/>
          </a:bodyPr>
          <a:lstStyle/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«СПОРТ-НОРМА ЖИЗНИ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8" descr="https://downloader.disk.yandex.ru/preview/c08ba5557a6d3c8d5030c38568154c460c61d06df2356a439d032b9eae6b2cfa/63d23d7e/VFlCTGTJwEuH2rMJWn8BlvPLAjuiIDYNa4dlYcRF_iUo50m790ifnkmb6GlsgrhLYSY9YwLhAPTZDwhcnnNrwQ%3D%3D?uid=0&amp;filename=SNZH_comp2_whiteBG_RGB.ai&amp;disposition=inline&amp;hash=&amp;limit=0&amp;content_type=image%2Fjpeg&amp;owner_uid=0&amp;tknv=v2&amp;size=1920x9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2" b="45067"/>
          <a:stretch/>
        </p:blipFill>
        <p:spPr bwMode="auto">
          <a:xfrm rot="16200000">
            <a:off x="6975513" y="1699406"/>
            <a:ext cx="3867895" cy="46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95" y="1761666"/>
            <a:ext cx="2470551" cy="1482229"/>
          </a:xfrm>
          <a:prstGeom prst="rect">
            <a:avLst/>
          </a:prstGeom>
        </p:spPr>
      </p:pic>
      <p:pic>
        <p:nvPicPr>
          <p:cNvPr id="5123" name="Picture 3" descr="\\didenko\Обмен\ДОКУМЕНТЫ\2022\ЯНА-декабрь\итоговый буулет\итоговый буклет\фото для буклета\акция 1000 шаг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18" y="1761666"/>
            <a:ext cx="2470551" cy="147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69132" y="442922"/>
            <a:ext cx="2470551" cy="1305465"/>
          </a:xfrm>
          <a:prstGeom prst="rect">
            <a:avLst/>
          </a:prstGeom>
        </p:spPr>
        <p:txBody>
          <a:bodyPr wrap="square" lIns="73639" tIns="36820" rIns="73639" bIns="3682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Проекты: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«Северная ходьба – новый образ жизни»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идущий»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«Зеленый фитнес»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795" y="3322886"/>
            <a:ext cx="2470551" cy="1090022"/>
          </a:xfrm>
          <a:prstGeom prst="rect">
            <a:avLst/>
          </a:prstGeom>
          <a:noFill/>
        </p:spPr>
        <p:txBody>
          <a:bodyPr wrap="square" lIns="73639" tIns="36820" rIns="73639" bIns="36820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«Олимпийские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легенды –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 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детскому спорту России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012160" y="3360510"/>
            <a:ext cx="2509896" cy="566802"/>
          </a:xfrm>
          <a:prstGeom prst="rect">
            <a:avLst/>
          </a:prstGeom>
          <a:noFill/>
        </p:spPr>
        <p:txBody>
          <a:bodyPr wrap="square" lIns="73639" tIns="36820" rIns="73639" bIns="36820" rtlCol="0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одельная площадка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– в школу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1" y="458311"/>
            <a:ext cx="2509896" cy="1274688"/>
          </a:xfrm>
          <a:prstGeom prst="rect">
            <a:avLst/>
          </a:prstGeom>
          <a:noFill/>
        </p:spPr>
        <p:txBody>
          <a:bodyPr wrap="square" lIns="73639" tIns="36820" rIns="73639" bIns="36820" rtlCol="0">
            <a:spAutoFit/>
          </a:bodyPr>
          <a:lstStyle/>
          <a:p>
            <a:pPr algn="ctr"/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13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Акселератор  развития</a:t>
            </a:r>
          </a:p>
          <a:p>
            <a:pPr algn="ctr"/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физкультуры и массового </a:t>
            </a:r>
          </a:p>
          <a:p>
            <a:pPr algn="ctr"/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спорта, спортивной  активности </a:t>
            </a:r>
          </a:p>
          <a:p>
            <a:pPr algn="ctr"/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малых городах и селах России»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0217" y="3353664"/>
            <a:ext cx="2470552" cy="1059244"/>
          </a:xfrm>
          <a:prstGeom prst="rect">
            <a:avLst/>
          </a:prstGeom>
          <a:noFill/>
        </p:spPr>
        <p:txBody>
          <a:bodyPr wrap="square" lIns="73639" tIns="36820" rIns="73639" bIns="36820" rtlCol="0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кция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«Поделись своим Знанием: спорт – норма жизни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«МЫ ЗА! СПОРТ»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795" y="432055"/>
            <a:ext cx="2470551" cy="1305465"/>
          </a:xfrm>
          <a:prstGeom prst="rect">
            <a:avLst/>
          </a:prstGeom>
          <a:noFill/>
        </p:spPr>
        <p:txBody>
          <a:bodyPr wrap="square" lIns="73639" tIns="36820" rIns="73639" bIns="36820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Проекты: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«Гимнастика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кармане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«Производственная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гимнастика. Перезагрузка»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 descr="C:\Users\User\Desktop\мероприятия 2021\конкурс Знание\г. Обь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1565"/>
            <a:ext cx="2509896" cy="147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226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9850" y="7256"/>
            <a:ext cx="3899312" cy="441199"/>
          </a:xfrm>
          <a:prstGeom prst="rect">
            <a:avLst/>
          </a:prstGeom>
          <a:noFill/>
        </p:spPr>
        <p:txBody>
          <a:bodyPr wrap="none" lIns="86411" tIns="43206" rIns="86411" bIns="43206" rtlCol="0">
            <a:spAutoFit/>
          </a:bodyPr>
          <a:lstStyle/>
          <a:p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СПОРТ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6275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836" y="636538"/>
            <a:ext cx="2341112" cy="33753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6" rIns="86411" bIns="43206"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81590" y="625337"/>
            <a:ext cx="2952328" cy="15807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6" rIns="86411" bIns="43206" rtlCol="0" anchor="ctr"/>
          <a:lstStyle/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вузах работает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297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 по образовательным программам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56766" y="636538"/>
            <a:ext cx="2952328" cy="15751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6" rIns="86411" bIns="43206"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4590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узов занимаются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секциях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видам спорта</a:t>
            </a:r>
          </a:p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-69331" y="-29409"/>
            <a:ext cx="2465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81590" y="2368173"/>
            <a:ext cx="2952328" cy="16377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6" rIns="86411" bIns="43206" rtlCol="0" anchor="ctr"/>
          <a:lstStyle/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профессионального образования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штатных преподавателей по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80239" y="2368172"/>
            <a:ext cx="2952328" cy="16377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6" rIns="86411" bIns="43206"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7 000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образовательных учреждений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спортивных секциях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4338" y="1174837"/>
            <a:ext cx="2249488" cy="2505794"/>
          </a:xfrm>
          <a:prstGeom prst="rect">
            <a:avLst/>
          </a:prstGeom>
          <a:noFill/>
        </p:spPr>
        <p:txBody>
          <a:bodyPr wrap="square" lIns="73639" tIns="36820" rIns="73639" bIns="36820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организация студенческого спорта «Буревестник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РЕЗЕНТАЦИЯ 2022_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" y="1"/>
            <a:ext cx="9144000" cy="5143500"/>
          </a:xfrm>
        </p:spPr>
      </p:pic>
      <p:sp>
        <p:nvSpPr>
          <p:cNvPr id="2" name="Прямоугольник 1"/>
          <p:cNvSpPr/>
          <p:nvPr/>
        </p:nvSpPr>
        <p:spPr>
          <a:xfrm>
            <a:off x="1177806" y="-8365"/>
            <a:ext cx="7500601" cy="428302"/>
          </a:xfrm>
          <a:prstGeom prst="rect">
            <a:avLst/>
          </a:prstGeom>
        </p:spPr>
        <p:txBody>
          <a:bodyPr wrap="none" lIns="73639" tIns="36820" rIns="73639" bIns="36820">
            <a:spAutoFit/>
          </a:bodyPr>
          <a:lstStyle/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ДЕТСКО-ЮНОШЕСКИЙ И МОЛОДЕЖНЫЙ СПОРТ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4405" y="2031695"/>
            <a:ext cx="148781" cy="351358"/>
          </a:xfrm>
          <a:prstGeom prst="rect">
            <a:avLst/>
          </a:prstGeom>
          <a:noFill/>
        </p:spPr>
        <p:txBody>
          <a:bodyPr wrap="none" lIns="73639" tIns="36820" rIns="73639" bIns="36820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1463" y="440121"/>
            <a:ext cx="8496944" cy="4390925"/>
          </a:xfrm>
          <a:prstGeom prst="rect">
            <a:avLst/>
          </a:prstGeom>
          <a:noFill/>
        </p:spPr>
        <p:txBody>
          <a:bodyPr wrap="square" lIns="73639" tIns="36820" rIns="73639" bIns="36820" rtlCol="0">
            <a:spAutoFit/>
          </a:bodyPr>
          <a:lstStyle/>
          <a:p>
            <a:pPr marL="230123" indent="-230123" algn="just">
              <a:buFont typeface="Arial" panose="020B0604020202020204" pitchFamily="34" charset="0"/>
              <a:buChar char="•"/>
            </a:pPr>
            <a:r>
              <a:rPr lang="ru-RU" sz="17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</a:t>
            </a:r>
            <a:r>
              <a:rPr lang="ru-RU" sz="175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sz="17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Новосибирской области «Развитие детско-юношеского спорта в Новосибирской области до 2030 </a:t>
            </a:r>
            <a:r>
              <a:rPr lang="ru-RU" sz="17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endParaRPr lang="ru-RU" sz="175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23" indent="-230123" algn="just">
              <a:buFont typeface="Arial" panose="020B0604020202020204" pitchFamily="34" charset="0"/>
              <a:buChar char="•"/>
            </a:pP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sz="17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студенческого спорта в Новосибирской области до 2024 </a:t>
            </a:r>
            <a:r>
              <a:rPr lang="ru-RU" sz="17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75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23" indent="-230123" algn="just">
              <a:buFont typeface="Arial" panose="020B0604020202020204" pitchFamily="34" charset="0"/>
              <a:buChar char="•"/>
            </a:pPr>
            <a:r>
              <a:rPr lang="ru-RU" sz="175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рограмма</a:t>
            </a:r>
            <a:r>
              <a:rPr lang="ru-RU" sz="17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школьного спорта в Новосибирской </a:t>
            </a:r>
            <a:r>
              <a:rPr lang="ru-RU" sz="17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75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23" indent="-230123" algn="just">
              <a:buFont typeface="Arial" panose="020B0604020202020204" pitchFamily="34" charset="0"/>
              <a:buChar char="•"/>
            </a:pPr>
            <a:r>
              <a:rPr lang="ru-RU" sz="17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7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ежведомственная </a:t>
            </a:r>
            <a:r>
              <a:rPr lang="ru-RU" sz="175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sz="17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«Плавание для всех» в Новосибирской </a:t>
            </a:r>
            <a:r>
              <a:rPr lang="ru-RU" sz="17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75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23" indent="-230123" algn="just">
              <a:buFont typeface="Arial" panose="020B0604020202020204" pitchFamily="34" charset="0"/>
              <a:buChar char="•"/>
            </a:pP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</a:t>
            </a:r>
            <a:r>
              <a:rPr lang="ru-RU" sz="175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сотрудничестве </a:t>
            </a:r>
            <a:r>
              <a:rPr lang="ru-RU" sz="17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Общероссийской общественной организацией «Российский студенческий спортивный союз», министерством физической культуры и спорта Новосибирской области, министерством образования Новосибирской области и Советом ректоров вузов Новосибирской </a:t>
            </a:r>
            <a:r>
              <a:rPr lang="ru-RU" sz="17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75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23" indent="-230123" algn="just">
              <a:buFont typeface="Arial" panose="020B0604020202020204" pitchFamily="34" charset="0"/>
              <a:buChar char="•"/>
            </a:pP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трехстороннее </a:t>
            </a:r>
            <a:r>
              <a:rPr lang="ru-RU" sz="175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</a:t>
            </a:r>
            <a:r>
              <a:rPr lang="ru-RU" sz="17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министерством физической культуры и </a:t>
            </a:r>
            <a:r>
              <a:rPr lang="ru-RU" sz="17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спорта, министерством </a:t>
            </a:r>
            <a:r>
              <a:rPr lang="ru-RU" sz="17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Новосибирской области и Общероссийской молодежной общественной организацией </a:t>
            </a:r>
            <a:r>
              <a:rPr lang="ru-RU" sz="175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«Ассоциация студенческих спортивных клубов России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230123" indent="-230123" algn="just">
              <a:buFont typeface="Arial" panose="020B0604020202020204" pitchFamily="34" charset="0"/>
              <a:buChar char="•"/>
            </a:pPr>
            <a:r>
              <a:rPr lang="ru-RU" sz="175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ссоциация 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«Региональная </a:t>
            </a:r>
            <a:r>
              <a:rPr lang="ru-RU" sz="175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спортивная 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лига»</a:t>
            </a:r>
          </a:p>
          <a:p>
            <a:pPr marL="230123" indent="-230123" algn="just">
              <a:buFont typeface="Arial" panose="020B0604020202020204" pitchFamily="34" charset="0"/>
              <a:buChar char="•"/>
            </a:pP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</a:t>
            </a:r>
            <a:r>
              <a:rPr lang="ru-RU" sz="175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</a:t>
            </a: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лиги</a:t>
            </a:r>
            <a:endParaRPr lang="ru-RU" sz="175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23" indent="-230123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499992" y="2365"/>
            <a:ext cx="4100393" cy="441199"/>
          </a:xfrm>
          <a:prstGeom prst="rect">
            <a:avLst/>
          </a:prstGeom>
        </p:spPr>
        <p:txBody>
          <a:bodyPr wrap="none" lIns="86411" tIns="43206" rIns="86411" bIns="43206">
            <a:spAutoFit/>
          </a:bodyPr>
          <a:lstStyle/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ДОЛГОЛЕТИЕ 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48338" y="448470"/>
            <a:ext cx="9640676" cy="641254"/>
          </a:xfrm>
          <a:prstGeom prst="rect">
            <a:avLst/>
          </a:prstGeom>
        </p:spPr>
        <p:txBody>
          <a:bodyPr wrap="square" lIns="86411" tIns="43206" rIns="86411" bIns="43206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ХI ЛЕТНЯЯ СПАРТАКИАДА ПЕНСИОНЕРОВ НОВОСИБИРСКОЙ ОБЛАСТИ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8—9 ИЮЛЯ,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КУЙБЫШЕВ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1139608"/>
            <a:ext cx="4048455" cy="1133696"/>
          </a:xfrm>
          <a:prstGeom prst="rect">
            <a:avLst/>
          </a:prstGeom>
        </p:spPr>
        <p:txBody>
          <a:bodyPr wrap="none" lIns="86411" tIns="43206" rIns="86411" bIns="43206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приняли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сборных команд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униципальных районов и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городских округов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3903" y="2328647"/>
            <a:ext cx="5112569" cy="918253"/>
          </a:xfrm>
          <a:prstGeom prst="rect">
            <a:avLst/>
          </a:prstGeom>
          <a:noFill/>
        </p:spPr>
        <p:txBody>
          <a:bodyPr wrap="square" lIns="86411" tIns="43206" rIns="86411" bIns="43206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Бердск — победитель, 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уйбышевский 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раснозёрский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районы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призёры общекомандного первенства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9" y="1358321"/>
            <a:ext cx="2180976" cy="145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C:\Users\User\AppData\Local\Temp\Rar$DRa0.121\спартакиада пенсионеров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75" y="1358321"/>
            <a:ext cx="2166741" cy="144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User\AppData\Local\Temp\Rar$DRa0.121\спартакиада пенсионер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7774"/>
            <a:ext cx="2180976" cy="14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682290" y="3256733"/>
            <a:ext cx="3735794" cy="1195251"/>
          </a:xfrm>
          <a:prstGeom prst="rect">
            <a:avLst/>
          </a:prstGeom>
          <a:noFill/>
        </p:spPr>
        <p:txBody>
          <a:bodyPr wrap="square" lIns="86411" tIns="43206" rIns="86411" bIns="43206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ладимир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укашов из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арасукского района стал серебряным призёром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партакиады пенсионеров России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75" y="2803287"/>
            <a:ext cx="2166741" cy="144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46" y="2273304"/>
            <a:ext cx="1629032" cy="108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ЕЗЕНТАЦИЯ 16х9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79912" y="2365"/>
            <a:ext cx="4813344" cy="441199"/>
          </a:xfrm>
          <a:prstGeom prst="rect">
            <a:avLst/>
          </a:prstGeom>
        </p:spPr>
        <p:txBody>
          <a:bodyPr wrap="none" lIns="86411" tIns="43206" rIns="86411" bIns="43206">
            <a:spAutoFit/>
          </a:bodyPr>
          <a:lstStyle/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ОЛИМПИЙСКИЙ СОВЕТ В НСО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7" y="123478"/>
            <a:ext cx="2658993" cy="169458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75606"/>
            <a:ext cx="2633831" cy="17593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362" y="2715766"/>
            <a:ext cx="2633831" cy="17558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8876" y="683144"/>
            <a:ext cx="47803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федеральные проекты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зимних видов спорта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ходьбы 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Черепановском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Краснозерском,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Мошковском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Коченевском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Каргатском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районах и городе Бердске.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42543" y="278777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роводятся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и зарядки с чемпионами в школах и детских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садах </a:t>
            </a:r>
          </a:p>
          <a:p>
            <a:pPr algn="r"/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проект «Выходные со спортом»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47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1344</Words>
  <Application>Microsoft Office PowerPoint</Application>
  <PresentationFormat>Экран (16:9)</PresentationFormat>
  <Paragraphs>314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</dc:creator>
  <cp:lastModifiedBy>User</cp:lastModifiedBy>
  <cp:revision>75</cp:revision>
  <cp:lastPrinted>2023-01-30T14:54:19Z</cp:lastPrinted>
  <dcterms:created xsi:type="dcterms:W3CDTF">2023-01-27T09:46:26Z</dcterms:created>
  <dcterms:modified xsi:type="dcterms:W3CDTF">2023-01-30T15:19:28Z</dcterms:modified>
</cp:coreProperties>
</file>