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5" r:id="rId7"/>
    <p:sldId id="269" r:id="rId8"/>
    <p:sldId id="267" r:id="rId9"/>
    <p:sldId id="270" r:id="rId10"/>
    <p:sldId id="275" r:id="rId11"/>
    <p:sldId id="266" r:id="rId12"/>
    <p:sldId id="276" r:id="rId13"/>
    <p:sldId id="263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E78-5EA4-4D74-989E-885902D5782B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655F8-63B4-4FD2-B24A-9B7DDE36F9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655F8-63B4-4FD2-B24A-9B7DDE36F9B5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655F8-63B4-4FD2-B24A-9B7DDE36F9B5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486FE-65A4-4316-ADEA-B3974A7C27F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CF521-E7AF-4C1C-99E0-DF2B14317C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8746" y="1890346"/>
            <a:ext cx="11201400" cy="2312377"/>
          </a:xfrm>
          <a:prstGeom prst="roundRect">
            <a:avLst/>
          </a:prstGeom>
          <a:solidFill>
            <a:schemeClr val="bg1">
              <a:lumMod val="95000"/>
              <a:alpha val="6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75965" y="2264509"/>
            <a:ext cx="10686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Порядок награждения ведомственными наградами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720099" y="2897574"/>
            <a:ext cx="887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основные ошибки при подаче документов на награды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23000">
              <a:schemeClr val="bg2">
                <a:lumMod val="50000"/>
              </a:schemeClr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 bwMode="auto">
          <a:xfrm>
            <a:off x="5713635" y="6260606"/>
            <a:ext cx="1479611" cy="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 bwMode="auto">
          <a:xfrm rot="16199969">
            <a:off x="4955363" y="812316"/>
            <a:ext cx="603624" cy="132889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136690" name="Группа 244136689"/>
          <p:cNvGrpSpPr/>
          <p:nvPr/>
        </p:nvGrpSpPr>
        <p:grpSpPr bwMode="auto">
          <a:xfrm>
            <a:off x="1" y="872663"/>
            <a:ext cx="4992146" cy="4663358"/>
            <a:chOff x="0" y="0"/>
            <a:chExt cx="4133664" cy="4133664"/>
          </a:xfrm>
        </p:grpSpPr>
        <p:sp>
          <p:nvSpPr>
            <p:cNvPr id="2107778748" name="Блок-схема: узел 2107778747"/>
            <p:cNvSpPr/>
            <p:nvPr/>
          </p:nvSpPr>
          <p:spPr bwMode="auto">
            <a:xfrm>
              <a:off x="0" y="0"/>
              <a:ext cx="4133664" cy="4133664"/>
            </a:xfrm>
            <a:prstGeom prst="flowChartConnector">
              <a:avLst/>
            </a:prstGeom>
            <a:noFill/>
            <a:ln w="76199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53527943" name="Блок-схема: узел 1153527942"/>
            <p:cNvSpPr/>
            <p:nvPr/>
          </p:nvSpPr>
          <p:spPr bwMode="auto">
            <a:xfrm>
              <a:off x="228969" y="228969"/>
              <a:ext cx="3675724" cy="3675724"/>
            </a:xfrm>
            <a:prstGeom prst="flowChartConnector">
              <a:avLst/>
            </a:prstGeom>
            <a:noFill/>
            <a:ln w="76199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752228676" name="TextBox 1752228675"/>
          <p:cNvSpPr txBox="1"/>
          <p:nvPr/>
        </p:nvSpPr>
        <p:spPr bwMode="auto">
          <a:xfrm>
            <a:off x="580159" y="2277992"/>
            <a:ext cx="4186409" cy="156845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Ведомственные </a:t>
            </a:r>
          </a:p>
          <a:p>
            <a:pPr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награды</a:t>
            </a:r>
          </a:p>
          <a:p>
            <a:pPr>
              <a:defRPr/>
            </a:pPr>
            <a:r>
              <a:rPr lang="ru-RU" sz="3200" dirty="0" err="1">
                <a:solidFill>
                  <a:schemeClr val="bg1"/>
                </a:solidFill>
              </a:rPr>
              <a:t>Минспорта</a:t>
            </a:r>
            <a:r>
              <a:rPr lang="ru-RU" sz="3200" dirty="0">
                <a:solidFill>
                  <a:schemeClr val="bg1"/>
                </a:solidFill>
              </a:rPr>
              <a:t> РФ </a:t>
            </a:r>
            <a:endParaRPr lang="ru-RU" sz="3200" b="1" dirty="0">
              <a:solidFill>
                <a:schemeClr val="bg1"/>
              </a:solidFill>
              <a:latin typeface="Open Sans Extrabold"/>
              <a:cs typeface="Open Sans Extrabold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>
            <a:off x="734005" y="2119562"/>
            <a:ext cx="3024976" cy="34433"/>
          </a:xfrm>
          <a:prstGeom prst="line">
            <a:avLst/>
          </a:prstGeom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144947" name="Прямая соединительная линия 313144946"/>
          <p:cNvCxnSpPr/>
          <p:nvPr/>
        </p:nvCxnSpPr>
        <p:spPr bwMode="auto">
          <a:xfrm>
            <a:off x="717155" y="4091377"/>
            <a:ext cx="2830666" cy="23820"/>
          </a:xfrm>
          <a:prstGeom prst="line">
            <a:avLst/>
          </a:prstGeom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4805453" name="Блок-схема: узел 1734805452"/>
          <p:cNvSpPr/>
          <p:nvPr/>
        </p:nvSpPr>
        <p:spPr bwMode="auto">
          <a:xfrm>
            <a:off x="4099761" y="1686207"/>
            <a:ext cx="564101" cy="564101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708339" name="Блок-схема: узел 900708338"/>
          <p:cNvSpPr/>
          <p:nvPr/>
        </p:nvSpPr>
        <p:spPr bwMode="auto">
          <a:xfrm>
            <a:off x="4465120" y="2321140"/>
            <a:ext cx="564100" cy="564100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489545" name="Блок-схема: узел 350489544"/>
          <p:cNvSpPr/>
          <p:nvPr/>
        </p:nvSpPr>
        <p:spPr bwMode="auto">
          <a:xfrm>
            <a:off x="4618365" y="3046519"/>
            <a:ext cx="564100" cy="564100"/>
          </a:xfrm>
          <a:prstGeom prst="flowChartConnector">
            <a:avLst/>
          </a:prstGeom>
          <a:solidFill>
            <a:schemeClr val="bg2">
              <a:lumMod val="25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050341" name="Блок-схема: узел 1066050340"/>
          <p:cNvSpPr/>
          <p:nvPr/>
        </p:nvSpPr>
        <p:spPr bwMode="auto">
          <a:xfrm>
            <a:off x="4336314" y="3902290"/>
            <a:ext cx="564100" cy="564100"/>
          </a:xfrm>
          <a:prstGeom prst="flowChartConnector">
            <a:avLst/>
          </a:prstGeom>
          <a:solidFill>
            <a:schemeClr val="bg2"/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368121" name="Блок-схема: узел 641368120"/>
          <p:cNvSpPr/>
          <p:nvPr/>
        </p:nvSpPr>
        <p:spPr bwMode="auto">
          <a:xfrm>
            <a:off x="3847936" y="4552026"/>
            <a:ext cx="564100" cy="564100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Прямая соединительная линия 4"/>
          <p:cNvCxnSpPr/>
          <p:nvPr/>
        </p:nvCxnSpPr>
        <p:spPr bwMode="auto">
          <a:xfrm flipV="1">
            <a:off x="5022378" y="2136189"/>
            <a:ext cx="684320" cy="39764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 bwMode="auto">
          <a:xfrm>
            <a:off x="5706698" y="2136189"/>
            <a:ext cx="1146699" cy="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 bwMode="auto">
          <a:xfrm flipV="1">
            <a:off x="5900897" y="852667"/>
            <a:ext cx="1320713" cy="32177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 bwMode="auto">
          <a:xfrm flipH="1">
            <a:off x="7916868" y="852667"/>
            <a:ext cx="0" cy="445948"/>
          </a:xfrm>
          <a:prstGeom prst="line">
            <a:avLst/>
          </a:prstGeom>
          <a:ln w="28575" cap="flat" cmpd="sng" algn="ctr">
            <a:solidFill>
              <a:srgbClr val="009999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2300730" name="Блок-схема: узел 2032300729"/>
          <p:cNvSpPr/>
          <p:nvPr/>
        </p:nvSpPr>
        <p:spPr bwMode="auto">
          <a:xfrm>
            <a:off x="7014130" y="12808"/>
            <a:ext cx="1348322" cy="1271726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233660" name="Скругленный прямоугольник 1423233659"/>
          <p:cNvSpPr/>
          <p:nvPr/>
        </p:nvSpPr>
        <p:spPr bwMode="auto">
          <a:xfrm>
            <a:off x="7546972" y="180984"/>
            <a:ext cx="4505297" cy="881885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30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47670404" name="Блок-схема: узел 1347670403"/>
          <p:cNvSpPr/>
          <p:nvPr/>
        </p:nvSpPr>
        <p:spPr bwMode="auto">
          <a:xfrm>
            <a:off x="7131233" y="105710"/>
            <a:ext cx="1114116" cy="1050825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110357" name="TextBox 297110356"/>
          <p:cNvSpPr txBox="1"/>
          <p:nvPr/>
        </p:nvSpPr>
        <p:spPr bwMode="auto">
          <a:xfrm>
            <a:off x="8155680" y="-17759"/>
            <a:ext cx="29504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1</a:t>
            </a:r>
            <a:endParaRPr sz="2800" b="1" dirty="0">
              <a:latin typeface="Open Sans Extrabold"/>
              <a:cs typeface="Open Sans Extrabold"/>
            </a:endParaRPr>
          </a:p>
        </p:txBody>
      </p:sp>
      <p:sp>
        <p:nvSpPr>
          <p:cNvPr id="1424394649" name="Блок-схема: узел 1424394648"/>
          <p:cNvSpPr/>
          <p:nvPr/>
        </p:nvSpPr>
        <p:spPr bwMode="auto">
          <a:xfrm>
            <a:off x="6023275" y="1336366"/>
            <a:ext cx="1424125" cy="1424125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357569" name="Скругленный прямоугольник 669357568"/>
          <p:cNvSpPr/>
          <p:nvPr/>
        </p:nvSpPr>
        <p:spPr bwMode="auto">
          <a:xfrm>
            <a:off x="6656731" y="1513656"/>
            <a:ext cx="5395537" cy="987566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9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595449564" name="Блок-схема: узел 1595449563"/>
          <p:cNvSpPr/>
          <p:nvPr/>
        </p:nvSpPr>
        <p:spPr bwMode="auto">
          <a:xfrm>
            <a:off x="6146961" y="1440401"/>
            <a:ext cx="1176752" cy="117675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922208" name="TextBox 808922207"/>
          <p:cNvSpPr txBox="1"/>
          <p:nvPr/>
        </p:nvSpPr>
        <p:spPr bwMode="auto">
          <a:xfrm>
            <a:off x="7134471" y="1344070"/>
            <a:ext cx="31308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2</a:t>
            </a:r>
            <a:endParaRPr sz="2600" b="1" dirty="0">
              <a:latin typeface="Open Sans Extrabold"/>
              <a:cs typeface="Open Sans Extrabold"/>
            </a:endParaRPr>
          </a:p>
        </p:txBody>
      </p:sp>
      <p:sp>
        <p:nvSpPr>
          <p:cNvPr id="48585894" name="TextBox 48585893"/>
          <p:cNvSpPr txBox="1"/>
          <p:nvPr/>
        </p:nvSpPr>
        <p:spPr bwMode="auto">
          <a:xfrm>
            <a:off x="8156085" y="1778344"/>
            <a:ext cx="3704788" cy="70675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Медаль</a:t>
            </a:r>
            <a:r>
              <a:rPr lang="en-US" altLang="ru-RU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Петра</a:t>
            </a:r>
            <a:r>
              <a:rPr lang="en-US" altLang="ru-RU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Лесгафта</a:t>
            </a:r>
          </a:p>
          <a:p>
            <a:pPr>
              <a:defRPr/>
            </a:pP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21536784" name="Блок-схема: узел 1621536783"/>
          <p:cNvSpPr/>
          <p:nvPr/>
        </p:nvSpPr>
        <p:spPr bwMode="auto">
          <a:xfrm>
            <a:off x="6517148" y="2676512"/>
            <a:ext cx="1424125" cy="1424125"/>
          </a:xfrm>
          <a:prstGeom prst="flowChartConnector">
            <a:avLst/>
          </a:prstGeom>
          <a:solidFill>
            <a:schemeClr val="bg2">
              <a:lumMod val="25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51723143" name="Скругленный прямоугольник 1051723142"/>
          <p:cNvSpPr/>
          <p:nvPr/>
        </p:nvSpPr>
        <p:spPr bwMode="auto">
          <a:xfrm>
            <a:off x="7010543" y="2655706"/>
            <a:ext cx="5150048" cy="138797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5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10186181" name="Блок-схема: узел 110186180"/>
          <p:cNvSpPr/>
          <p:nvPr/>
        </p:nvSpPr>
        <p:spPr bwMode="auto">
          <a:xfrm>
            <a:off x="6646181" y="2801128"/>
            <a:ext cx="1176752" cy="117675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730117544" name="TextBox 1730117543"/>
          <p:cNvSpPr txBox="1"/>
          <p:nvPr/>
        </p:nvSpPr>
        <p:spPr bwMode="auto">
          <a:xfrm>
            <a:off x="7669110" y="2712597"/>
            <a:ext cx="31200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3</a:t>
            </a:r>
            <a:endParaRPr sz="3600" b="1" dirty="0">
              <a:latin typeface="Open Sans Extrabold"/>
              <a:cs typeface="Open Sans Extrabold"/>
            </a:endParaRPr>
          </a:p>
        </p:txBody>
      </p:sp>
      <p:sp>
        <p:nvSpPr>
          <p:cNvPr id="499294178" name="Блок-схема: узел 499294177"/>
          <p:cNvSpPr/>
          <p:nvPr/>
        </p:nvSpPr>
        <p:spPr bwMode="auto">
          <a:xfrm>
            <a:off x="5420569" y="3993507"/>
            <a:ext cx="1424125" cy="1424125"/>
          </a:xfrm>
          <a:prstGeom prst="flowChartConnector">
            <a:avLst/>
          </a:prstGeom>
          <a:solidFill>
            <a:schemeClr val="tx1"/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885292" name="Скругленный прямоугольник 1651885291"/>
          <p:cNvSpPr/>
          <p:nvPr/>
        </p:nvSpPr>
        <p:spPr bwMode="auto">
          <a:xfrm>
            <a:off x="6064865" y="4214648"/>
            <a:ext cx="4771724" cy="987566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6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31256187" name="Блок-схема: узел 631256186"/>
          <p:cNvSpPr/>
          <p:nvPr/>
        </p:nvSpPr>
        <p:spPr bwMode="auto">
          <a:xfrm>
            <a:off x="5544255" y="4097542"/>
            <a:ext cx="1176752" cy="1176752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56057312" name="TextBox 1256057311"/>
          <p:cNvSpPr txBox="1"/>
          <p:nvPr/>
        </p:nvSpPr>
        <p:spPr bwMode="auto">
          <a:xfrm>
            <a:off x="6656732" y="4091377"/>
            <a:ext cx="31236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4</a:t>
            </a:r>
            <a:endParaRPr sz="3600" b="1" dirty="0">
              <a:latin typeface="Open Sans Extrabold"/>
              <a:cs typeface="Open Sans Extrabold"/>
            </a:endParaRPr>
          </a:p>
        </p:txBody>
      </p:sp>
      <p:sp>
        <p:nvSpPr>
          <p:cNvPr id="1060253231" name="Блок-схема: узел 1060253230"/>
          <p:cNvSpPr/>
          <p:nvPr/>
        </p:nvSpPr>
        <p:spPr bwMode="auto">
          <a:xfrm>
            <a:off x="6621014" y="5391400"/>
            <a:ext cx="1424125" cy="1424125"/>
          </a:xfrm>
          <a:prstGeom prst="flowChartConnector">
            <a:avLst/>
          </a:prstGeom>
          <a:solidFill>
            <a:schemeClr val="bg2">
              <a:lumMod val="1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166926" name="Скругленный прямоугольник 272166925"/>
          <p:cNvSpPr/>
          <p:nvPr/>
        </p:nvSpPr>
        <p:spPr bwMode="auto">
          <a:xfrm>
            <a:off x="7352897" y="5602700"/>
            <a:ext cx="4839103" cy="987566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6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02105594" name="Блок-схема: узел 502105593"/>
          <p:cNvSpPr/>
          <p:nvPr/>
        </p:nvSpPr>
        <p:spPr bwMode="auto">
          <a:xfrm>
            <a:off x="6764521" y="5508107"/>
            <a:ext cx="1176752" cy="117675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63439993" name="TextBox 663439992"/>
          <p:cNvSpPr txBox="1"/>
          <p:nvPr/>
        </p:nvSpPr>
        <p:spPr bwMode="auto">
          <a:xfrm>
            <a:off x="7733677" y="5417675"/>
            <a:ext cx="31164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5</a:t>
            </a:r>
            <a:endParaRPr sz="3600" b="1" dirty="0">
              <a:latin typeface="Open Sans Extrabold"/>
              <a:cs typeface="Open Sans Extrabold"/>
            </a:endParaRPr>
          </a:p>
        </p:txBody>
      </p:sp>
      <p:sp>
        <p:nvSpPr>
          <p:cNvPr id="1724820671" name="TextBox 1724820670"/>
          <p:cNvSpPr txBox="1"/>
          <p:nvPr/>
        </p:nvSpPr>
        <p:spPr bwMode="auto">
          <a:xfrm>
            <a:off x="7546768" y="1971995"/>
            <a:ext cx="1256472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endParaRPr sz="1400">
              <a:solidFill>
                <a:srgbClr val="009999"/>
              </a:solidFill>
            </a:endParaRPr>
          </a:p>
        </p:txBody>
      </p:sp>
      <p:cxnSp>
        <p:nvCxnSpPr>
          <p:cNvPr id="9" name="Прямая соединительная линия 8"/>
          <p:cNvCxnSpPr>
            <a:stCxn id="350489545" idx="6"/>
            <a:endCxn id="1621536784" idx="2"/>
          </p:cNvCxnSpPr>
          <p:nvPr/>
        </p:nvCxnSpPr>
        <p:spPr bwMode="auto">
          <a:xfrm>
            <a:off x="5182465" y="3328569"/>
            <a:ext cx="1334683" cy="6000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4874417" y="4272378"/>
            <a:ext cx="527111" cy="28667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41368121" idx="5"/>
          </p:cNvCxnSpPr>
          <p:nvPr/>
        </p:nvCxnSpPr>
        <p:spPr bwMode="auto">
          <a:xfrm rot="5399977" flipV="1">
            <a:off x="4418388" y="4944553"/>
            <a:ext cx="1227090" cy="140501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8900205" y="274648"/>
            <a:ext cx="0" cy="59801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1469107" name="Прямая соединительная линия 1481469106"/>
          <p:cNvCxnSpPr/>
          <p:nvPr/>
        </p:nvCxnSpPr>
        <p:spPr bwMode="auto">
          <a:xfrm>
            <a:off x="7916868" y="1686207"/>
            <a:ext cx="0" cy="52515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594181" name="Прямая соединительная линия 576594180"/>
          <p:cNvCxnSpPr/>
          <p:nvPr/>
        </p:nvCxnSpPr>
        <p:spPr bwMode="auto">
          <a:xfrm flipH="1">
            <a:off x="8411040" y="3006200"/>
            <a:ext cx="0" cy="57256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9129276" name="Прямая соединительная линия 1839129275"/>
          <p:cNvCxnSpPr/>
          <p:nvPr/>
        </p:nvCxnSpPr>
        <p:spPr bwMode="auto">
          <a:xfrm>
            <a:off x="7390966" y="4356144"/>
            <a:ext cx="0" cy="54101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896880" name="Прямая соединительная линия 512896879"/>
          <p:cNvCxnSpPr/>
          <p:nvPr/>
        </p:nvCxnSpPr>
        <p:spPr bwMode="auto">
          <a:xfrm>
            <a:off x="8539718" y="5813403"/>
            <a:ext cx="0" cy="53864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20726" y="164113"/>
            <a:ext cx="291102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ym typeface="+mn-ea"/>
              </a:rPr>
              <a:t>Почетный знак «За заслуги в развитии физической культуры</a:t>
            </a:r>
            <a:endParaRPr lang="ru-RU" sz="1600" dirty="0"/>
          </a:p>
          <a:p>
            <a:pPr algn="just"/>
            <a:r>
              <a:rPr lang="ru-RU" sz="1600" dirty="0">
                <a:sym typeface="+mn-ea"/>
              </a:rPr>
              <a:t> и спорта</a:t>
            </a:r>
            <a:r>
              <a:rPr lang="ru-RU" sz="1600" dirty="0" smtClean="0">
                <a:sym typeface="+mn-ea"/>
              </a:rPr>
              <a:t>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0310" y="2885382"/>
            <a:ext cx="4231871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ym typeface="+mn-ea"/>
              </a:rPr>
              <a:t>Нагрудный </a:t>
            </a:r>
            <a:r>
              <a:rPr lang="ru-RU" sz="2000" dirty="0">
                <a:sym typeface="+mn-ea"/>
              </a:rPr>
              <a:t>знак «Отличник физической культуры и спорта</a:t>
            </a:r>
            <a:r>
              <a:rPr lang="ru-RU" sz="2000" dirty="0" smtClean="0">
                <a:sym typeface="+mn-ea"/>
              </a:rPr>
              <a:t>»</a:t>
            </a:r>
            <a:endParaRPr lang="ru-RU" sz="2000" dirty="0"/>
          </a:p>
          <a:p>
            <a:r>
              <a:rPr lang="ru-RU" sz="2000" dirty="0" smtClean="0"/>
              <a:t>  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487673" y="4214392"/>
            <a:ext cx="4353972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ym typeface="+mn-ea"/>
              </a:rPr>
              <a:t>Почетная </a:t>
            </a:r>
            <a:r>
              <a:rPr lang="ru-RU" sz="2000" dirty="0">
                <a:sym typeface="+mn-ea"/>
              </a:rPr>
              <a:t>грамота </a:t>
            </a:r>
          </a:p>
          <a:p>
            <a:pPr algn="just"/>
            <a:r>
              <a:rPr lang="ru-RU" sz="2000" dirty="0">
                <a:sym typeface="+mn-ea"/>
              </a:rPr>
              <a:t>Министерства спорта </a:t>
            </a:r>
          </a:p>
          <a:p>
            <a:pPr algn="just"/>
            <a:r>
              <a:rPr lang="ru-RU" sz="2000" dirty="0">
                <a:sym typeface="+mn-ea"/>
              </a:rPr>
              <a:t>Российской </a:t>
            </a:r>
            <a:r>
              <a:rPr lang="ru-RU" sz="2000" dirty="0" smtClean="0">
                <a:sym typeface="+mn-ea"/>
              </a:rPr>
              <a:t>Федерации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02116" y="5602630"/>
            <a:ext cx="2968808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ym typeface="+mn-ea"/>
              </a:rPr>
              <a:t>Благодарность </a:t>
            </a:r>
            <a:r>
              <a:rPr lang="ru-RU" dirty="0">
                <a:sym typeface="+mn-ea"/>
              </a:rPr>
              <a:t>Министра спорта Российской </a:t>
            </a:r>
            <a:r>
              <a:rPr lang="ru-RU" dirty="0" smtClean="0">
                <a:sym typeface="+mn-ea"/>
              </a:rPr>
              <a:t>Федерации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23000">
              <a:schemeClr val="bg2">
                <a:lumMod val="50000"/>
              </a:schemeClr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 bwMode="auto">
          <a:xfrm>
            <a:off x="5713635" y="6260606"/>
            <a:ext cx="1479611" cy="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 bwMode="auto">
          <a:xfrm rot="16199969">
            <a:off x="4955363" y="812316"/>
            <a:ext cx="603624" cy="132889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136690" name="Группа 244136689"/>
          <p:cNvGrpSpPr/>
          <p:nvPr/>
        </p:nvGrpSpPr>
        <p:grpSpPr bwMode="auto">
          <a:xfrm>
            <a:off x="1" y="872663"/>
            <a:ext cx="4992146" cy="4663358"/>
            <a:chOff x="0" y="0"/>
            <a:chExt cx="4133664" cy="4133664"/>
          </a:xfrm>
        </p:grpSpPr>
        <p:sp>
          <p:nvSpPr>
            <p:cNvPr id="2107778748" name="Блок-схема: узел 2107778747"/>
            <p:cNvSpPr/>
            <p:nvPr/>
          </p:nvSpPr>
          <p:spPr bwMode="auto">
            <a:xfrm>
              <a:off x="0" y="0"/>
              <a:ext cx="4133664" cy="4133664"/>
            </a:xfrm>
            <a:prstGeom prst="flowChartConnector">
              <a:avLst/>
            </a:prstGeom>
            <a:noFill/>
            <a:ln w="76199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53527943" name="Блок-схема: узел 1153527942"/>
            <p:cNvSpPr/>
            <p:nvPr/>
          </p:nvSpPr>
          <p:spPr bwMode="auto">
            <a:xfrm>
              <a:off x="228969" y="228969"/>
              <a:ext cx="3675724" cy="3675724"/>
            </a:xfrm>
            <a:prstGeom prst="flowChartConnector">
              <a:avLst/>
            </a:prstGeom>
            <a:noFill/>
            <a:ln w="76199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752228676" name="TextBox 1752228675"/>
          <p:cNvSpPr txBox="1"/>
          <p:nvPr/>
        </p:nvSpPr>
        <p:spPr bwMode="auto">
          <a:xfrm>
            <a:off x="580159" y="2119877"/>
            <a:ext cx="4186409" cy="1845633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Пакет документов к награждению </a:t>
            </a:r>
            <a:r>
              <a:rPr lang="ru-RU" sz="2800" dirty="0" smtClean="0">
                <a:solidFill>
                  <a:schemeClr val="bg1"/>
                </a:solidFill>
              </a:rPr>
              <a:t>ведомственными</a:t>
            </a:r>
            <a:endParaRPr lang="ru-RU" sz="28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800" smtClean="0">
                <a:solidFill>
                  <a:schemeClr val="bg1"/>
                </a:solidFill>
              </a:rPr>
              <a:t>наградами </a:t>
            </a:r>
            <a:r>
              <a:rPr lang="ru-RU" sz="2800" dirty="0" err="1">
                <a:solidFill>
                  <a:schemeClr val="bg1"/>
                </a:solidFill>
              </a:rPr>
              <a:t>Минспорта</a:t>
            </a:r>
            <a:r>
              <a:rPr lang="ru-RU" sz="2800" dirty="0">
                <a:solidFill>
                  <a:schemeClr val="bg1"/>
                </a:solidFill>
              </a:rPr>
              <a:t> РФ </a:t>
            </a:r>
            <a:endParaRPr b="1" dirty="0">
              <a:solidFill>
                <a:schemeClr val="bg1"/>
              </a:solidFill>
              <a:latin typeface="Open Sans Extrabold"/>
              <a:cs typeface="Open Sans Extrabold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>
            <a:off x="734005" y="2082097"/>
            <a:ext cx="3024976" cy="34433"/>
          </a:xfrm>
          <a:prstGeom prst="line">
            <a:avLst/>
          </a:prstGeom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144947" name="Прямая соединительная линия 313144946"/>
          <p:cNvCxnSpPr/>
          <p:nvPr/>
        </p:nvCxnSpPr>
        <p:spPr bwMode="auto">
          <a:xfrm>
            <a:off x="717155" y="4091377"/>
            <a:ext cx="2830666" cy="23820"/>
          </a:xfrm>
          <a:prstGeom prst="line">
            <a:avLst/>
          </a:prstGeom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4805453" name="Блок-схема: узел 1734805452"/>
          <p:cNvSpPr/>
          <p:nvPr/>
        </p:nvSpPr>
        <p:spPr bwMode="auto">
          <a:xfrm>
            <a:off x="4099761" y="1686207"/>
            <a:ext cx="564101" cy="564101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708339" name="Блок-схема: узел 900708338"/>
          <p:cNvSpPr/>
          <p:nvPr/>
        </p:nvSpPr>
        <p:spPr bwMode="auto">
          <a:xfrm>
            <a:off x="4465120" y="2321140"/>
            <a:ext cx="564100" cy="564100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489545" name="Блок-схема: узел 350489544"/>
          <p:cNvSpPr/>
          <p:nvPr/>
        </p:nvSpPr>
        <p:spPr bwMode="auto">
          <a:xfrm>
            <a:off x="4618365" y="3046519"/>
            <a:ext cx="564100" cy="564100"/>
          </a:xfrm>
          <a:prstGeom prst="flowChartConnector">
            <a:avLst/>
          </a:prstGeom>
          <a:solidFill>
            <a:schemeClr val="bg2">
              <a:lumMod val="25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050341" name="Блок-схема: узел 1066050340"/>
          <p:cNvSpPr/>
          <p:nvPr/>
        </p:nvSpPr>
        <p:spPr bwMode="auto">
          <a:xfrm>
            <a:off x="4336314" y="3902290"/>
            <a:ext cx="564100" cy="564100"/>
          </a:xfrm>
          <a:prstGeom prst="flowChartConnector">
            <a:avLst/>
          </a:prstGeom>
          <a:solidFill>
            <a:schemeClr val="bg2"/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368121" name="Блок-схема: узел 641368120"/>
          <p:cNvSpPr/>
          <p:nvPr/>
        </p:nvSpPr>
        <p:spPr bwMode="auto">
          <a:xfrm>
            <a:off x="3847936" y="4552026"/>
            <a:ext cx="564100" cy="564100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Прямая соединительная линия 4"/>
          <p:cNvCxnSpPr/>
          <p:nvPr/>
        </p:nvCxnSpPr>
        <p:spPr bwMode="auto">
          <a:xfrm flipV="1">
            <a:off x="5022378" y="2136189"/>
            <a:ext cx="684320" cy="39764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 bwMode="auto">
          <a:xfrm>
            <a:off x="5706698" y="2136189"/>
            <a:ext cx="1146699" cy="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 bwMode="auto">
          <a:xfrm flipV="1">
            <a:off x="5900897" y="852667"/>
            <a:ext cx="1320713" cy="32177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 bwMode="auto">
          <a:xfrm flipH="1">
            <a:off x="7916868" y="852667"/>
            <a:ext cx="0" cy="445948"/>
          </a:xfrm>
          <a:prstGeom prst="line">
            <a:avLst/>
          </a:prstGeom>
          <a:ln w="28575" cap="flat" cmpd="sng" algn="ctr">
            <a:solidFill>
              <a:srgbClr val="009999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2300730" name="Блок-схема: узел 2032300729"/>
          <p:cNvSpPr/>
          <p:nvPr/>
        </p:nvSpPr>
        <p:spPr bwMode="auto">
          <a:xfrm>
            <a:off x="7014130" y="12808"/>
            <a:ext cx="1348322" cy="1271726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233660" name="Скругленный прямоугольник 1423233659"/>
          <p:cNvSpPr/>
          <p:nvPr/>
        </p:nvSpPr>
        <p:spPr bwMode="auto">
          <a:xfrm>
            <a:off x="7546972" y="180984"/>
            <a:ext cx="4505297" cy="881885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30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47670404" name="Блок-схема: узел 1347670403"/>
          <p:cNvSpPr/>
          <p:nvPr/>
        </p:nvSpPr>
        <p:spPr bwMode="auto">
          <a:xfrm>
            <a:off x="7131233" y="105710"/>
            <a:ext cx="1114116" cy="1050825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110357" name="TextBox 297110356"/>
          <p:cNvSpPr txBox="1"/>
          <p:nvPr/>
        </p:nvSpPr>
        <p:spPr bwMode="auto">
          <a:xfrm>
            <a:off x="8155680" y="-17759"/>
            <a:ext cx="29504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1</a:t>
            </a:r>
            <a:endParaRPr sz="2800" b="1" dirty="0">
              <a:latin typeface="Open Sans Extrabold"/>
              <a:cs typeface="Open Sans Extrabold"/>
            </a:endParaRPr>
          </a:p>
        </p:txBody>
      </p:sp>
      <p:sp>
        <p:nvSpPr>
          <p:cNvPr id="1424394649" name="Блок-схема: узел 1424394648"/>
          <p:cNvSpPr/>
          <p:nvPr/>
        </p:nvSpPr>
        <p:spPr bwMode="auto">
          <a:xfrm>
            <a:off x="6023275" y="1336366"/>
            <a:ext cx="1424125" cy="1424125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357569" name="Скругленный прямоугольник 669357568"/>
          <p:cNvSpPr/>
          <p:nvPr/>
        </p:nvSpPr>
        <p:spPr bwMode="auto">
          <a:xfrm>
            <a:off x="6656731" y="1513656"/>
            <a:ext cx="5503860" cy="987566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9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595449564" name="Блок-схема: узел 1595449563"/>
          <p:cNvSpPr/>
          <p:nvPr/>
        </p:nvSpPr>
        <p:spPr bwMode="auto">
          <a:xfrm>
            <a:off x="6146961" y="1440401"/>
            <a:ext cx="1176752" cy="117675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922208" name="TextBox 808922207"/>
          <p:cNvSpPr txBox="1"/>
          <p:nvPr/>
        </p:nvSpPr>
        <p:spPr bwMode="auto">
          <a:xfrm>
            <a:off x="7134471" y="1344070"/>
            <a:ext cx="31308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2</a:t>
            </a:r>
            <a:endParaRPr sz="2600" b="1" dirty="0">
              <a:latin typeface="Open Sans Extrabold"/>
              <a:cs typeface="Open Sans Extrabold"/>
            </a:endParaRPr>
          </a:p>
        </p:txBody>
      </p:sp>
      <p:sp>
        <p:nvSpPr>
          <p:cNvPr id="48585894" name="TextBox 48585893"/>
          <p:cNvSpPr txBox="1"/>
          <p:nvPr/>
        </p:nvSpPr>
        <p:spPr bwMode="auto">
          <a:xfrm>
            <a:off x="7562995" y="1852639"/>
            <a:ext cx="3704788" cy="5794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endParaRPr sz="1400" dirty="0">
              <a:solidFill>
                <a:srgbClr val="009999"/>
              </a:solidFill>
            </a:endParaRPr>
          </a:p>
          <a:p>
            <a:pPr>
              <a:defRPr/>
            </a:pPr>
            <a:endParaRPr dirty="0"/>
          </a:p>
        </p:txBody>
      </p:sp>
      <p:sp>
        <p:nvSpPr>
          <p:cNvPr id="1621536784" name="Блок-схема: узел 1621536783"/>
          <p:cNvSpPr/>
          <p:nvPr/>
        </p:nvSpPr>
        <p:spPr bwMode="auto">
          <a:xfrm>
            <a:off x="6517148" y="2676512"/>
            <a:ext cx="1424125" cy="1424125"/>
          </a:xfrm>
          <a:prstGeom prst="flowChartConnector">
            <a:avLst/>
          </a:prstGeom>
          <a:solidFill>
            <a:schemeClr val="bg2">
              <a:lumMod val="25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51723143" name="Скругленный прямоугольник 1051723142"/>
          <p:cNvSpPr/>
          <p:nvPr/>
        </p:nvSpPr>
        <p:spPr bwMode="auto">
          <a:xfrm>
            <a:off x="7010543" y="2655706"/>
            <a:ext cx="5150048" cy="138797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5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10186181" name="Блок-схема: узел 110186180"/>
          <p:cNvSpPr/>
          <p:nvPr/>
        </p:nvSpPr>
        <p:spPr bwMode="auto">
          <a:xfrm>
            <a:off x="6646181" y="2801128"/>
            <a:ext cx="1176752" cy="117675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730117544" name="TextBox 1730117543"/>
          <p:cNvSpPr txBox="1"/>
          <p:nvPr/>
        </p:nvSpPr>
        <p:spPr bwMode="auto">
          <a:xfrm>
            <a:off x="7742770" y="2724662"/>
            <a:ext cx="31200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3</a:t>
            </a:r>
            <a:endParaRPr sz="3600" b="1" dirty="0">
              <a:latin typeface="Open Sans Extrabold"/>
              <a:cs typeface="Open Sans Extrabold"/>
            </a:endParaRPr>
          </a:p>
        </p:txBody>
      </p:sp>
      <p:sp>
        <p:nvSpPr>
          <p:cNvPr id="499294178" name="Блок-схема: узел 499294177"/>
          <p:cNvSpPr/>
          <p:nvPr/>
        </p:nvSpPr>
        <p:spPr bwMode="auto">
          <a:xfrm>
            <a:off x="5420569" y="3993507"/>
            <a:ext cx="1424125" cy="1424125"/>
          </a:xfrm>
          <a:prstGeom prst="flowChartConnector">
            <a:avLst/>
          </a:prstGeom>
          <a:solidFill>
            <a:schemeClr val="tx1"/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885292" name="Скругленный прямоугольник 1651885291"/>
          <p:cNvSpPr/>
          <p:nvPr/>
        </p:nvSpPr>
        <p:spPr bwMode="auto">
          <a:xfrm>
            <a:off x="6064865" y="4214648"/>
            <a:ext cx="4771724" cy="987566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6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31256187" name="Блок-схема: узел 631256186"/>
          <p:cNvSpPr/>
          <p:nvPr/>
        </p:nvSpPr>
        <p:spPr bwMode="auto">
          <a:xfrm>
            <a:off x="5544255" y="4097542"/>
            <a:ext cx="1176752" cy="1176752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56057312" name="TextBox 1256057311"/>
          <p:cNvSpPr txBox="1"/>
          <p:nvPr/>
        </p:nvSpPr>
        <p:spPr bwMode="auto">
          <a:xfrm>
            <a:off x="6656732" y="4091377"/>
            <a:ext cx="31236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4</a:t>
            </a:r>
            <a:endParaRPr sz="3600" b="1" dirty="0">
              <a:latin typeface="Open Sans Extrabold"/>
              <a:cs typeface="Open Sans Extrabold"/>
            </a:endParaRPr>
          </a:p>
        </p:txBody>
      </p:sp>
      <p:sp>
        <p:nvSpPr>
          <p:cNvPr id="1060253231" name="Блок-схема: узел 1060253230"/>
          <p:cNvSpPr/>
          <p:nvPr/>
        </p:nvSpPr>
        <p:spPr bwMode="auto">
          <a:xfrm>
            <a:off x="6621014" y="5391400"/>
            <a:ext cx="1424125" cy="1424125"/>
          </a:xfrm>
          <a:prstGeom prst="flowChartConnector">
            <a:avLst/>
          </a:prstGeom>
          <a:solidFill>
            <a:schemeClr val="bg2">
              <a:lumMod val="1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166926" name="Скругленный прямоугольник 272166925"/>
          <p:cNvSpPr/>
          <p:nvPr/>
        </p:nvSpPr>
        <p:spPr bwMode="auto">
          <a:xfrm>
            <a:off x="7352897" y="5602700"/>
            <a:ext cx="4839103" cy="987566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26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02105594" name="Блок-схема: узел 502105593"/>
          <p:cNvSpPr/>
          <p:nvPr/>
        </p:nvSpPr>
        <p:spPr bwMode="auto">
          <a:xfrm>
            <a:off x="6764521" y="5508107"/>
            <a:ext cx="1176752" cy="117675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199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63439993" name="TextBox 663439992"/>
          <p:cNvSpPr txBox="1"/>
          <p:nvPr/>
        </p:nvSpPr>
        <p:spPr bwMode="auto">
          <a:xfrm>
            <a:off x="7933702" y="5495780"/>
            <a:ext cx="311647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 b="1" dirty="0">
                <a:latin typeface="Open Sans Extrabold"/>
                <a:ea typeface="Open Sans Extrabold"/>
                <a:cs typeface="Open Sans Extrabold"/>
              </a:rPr>
              <a:t>5</a:t>
            </a:r>
            <a:endParaRPr sz="3600" b="1" dirty="0">
              <a:latin typeface="Open Sans Extrabold"/>
              <a:cs typeface="Open Sans Extrabold"/>
            </a:endParaRPr>
          </a:p>
        </p:txBody>
      </p:sp>
      <p:sp>
        <p:nvSpPr>
          <p:cNvPr id="1724820671" name="TextBox 1724820670"/>
          <p:cNvSpPr txBox="1"/>
          <p:nvPr/>
        </p:nvSpPr>
        <p:spPr bwMode="auto">
          <a:xfrm>
            <a:off x="7574708" y="1978980"/>
            <a:ext cx="1256472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endParaRPr sz="1400">
              <a:solidFill>
                <a:srgbClr val="009999"/>
              </a:solidFill>
            </a:endParaRPr>
          </a:p>
        </p:txBody>
      </p:sp>
      <p:cxnSp>
        <p:nvCxnSpPr>
          <p:cNvPr id="9" name="Прямая соединительная линия 8"/>
          <p:cNvCxnSpPr>
            <a:stCxn id="350489545" idx="6"/>
            <a:endCxn id="1621536784" idx="2"/>
          </p:cNvCxnSpPr>
          <p:nvPr/>
        </p:nvCxnSpPr>
        <p:spPr bwMode="auto">
          <a:xfrm>
            <a:off x="5182465" y="3328569"/>
            <a:ext cx="1334683" cy="6000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4874417" y="4272378"/>
            <a:ext cx="527111" cy="28667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41368121" idx="5"/>
          </p:cNvCxnSpPr>
          <p:nvPr/>
        </p:nvCxnSpPr>
        <p:spPr bwMode="auto">
          <a:xfrm rot="5399977" flipV="1">
            <a:off x="4418388" y="4944553"/>
            <a:ext cx="1227090" cy="140501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8900205" y="274648"/>
            <a:ext cx="0" cy="59801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1469107" name="Прямая соединительная линия 1481469106"/>
          <p:cNvCxnSpPr/>
          <p:nvPr/>
        </p:nvCxnSpPr>
        <p:spPr bwMode="auto">
          <a:xfrm>
            <a:off x="7916868" y="1686207"/>
            <a:ext cx="0" cy="52515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594181" name="Прямая соединительная линия 576594180"/>
          <p:cNvCxnSpPr/>
          <p:nvPr/>
        </p:nvCxnSpPr>
        <p:spPr bwMode="auto">
          <a:xfrm flipH="1">
            <a:off x="8411040" y="3006200"/>
            <a:ext cx="0" cy="57256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9129276" name="Прямая соединительная линия 1839129275"/>
          <p:cNvCxnSpPr/>
          <p:nvPr/>
        </p:nvCxnSpPr>
        <p:spPr bwMode="auto">
          <a:xfrm>
            <a:off x="7390966" y="4356144"/>
            <a:ext cx="0" cy="54101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896880" name="Прямая соединительная линия 512896879"/>
          <p:cNvCxnSpPr/>
          <p:nvPr/>
        </p:nvCxnSpPr>
        <p:spPr bwMode="auto">
          <a:xfrm>
            <a:off x="8539718" y="5813403"/>
            <a:ext cx="0" cy="53864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20726" y="164113"/>
            <a:ext cx="2911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Представление по установленной форме, </a:t>
            </a:r>
          </a:p>
          <a:p>
            <a:r>
              <a:rPr lang="ru-RU" dirty="0" smtClean="0"/>
              <a:t>4 согласия 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884525" y="1607127"/>
            <a:ext cx="4231871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Справка об отсутствие судимости </a:t>
            </a:r>
            <a:r>
              <a:rPr lang="ru-RU" sz="2000" b="1" u="sng" dirty="0" smtClean="0">
                <a:solidFill>
                  <a:srgbClr val="FF0000"/>
                </a:solidFill>
              </a:rPr>
              <a:t>(не более 6 месяцев с даты выдачи!)</a:t>
            </a:r>
            <a:r>
              <a:rPr lang="ru-RU" sz="2000" dirty="0" smtClean="0"/>
              <a:t>  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8522723" y="2580537"/>
            <a:ext cx="43539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Справки от организации: </a:t>
            </a:r>
          </a:p>
          <a:p>
            <a:r>
              <a:rPr lang="ru-RU" dirty="0" smtClean="0"/>
              <a:t>-об отсутствие дисциплинарного взыскания </a:t>
            </a:r>
          </a:p>
          <a:p>
            <a:r>
              <a:rPr lang="ru-RU" dirty="0" smtClean="0"/>
              <a:t>- об отсутствие спортивной дисквалификации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436561" y="4215790"/>
            <a:ext cx="2968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Заверенные копии:</a:t>
            </a:r>
          </a:p>
          <a:p>
            <a:r>
              <a:rPr lang="ru-RU" dirty="0" smtClean="0"/>
              <a:t>- паспорт (2 и 3 страница) </a:t>
            </a:r>
          </a:p>
          <a:p>
            <a:r>
              <a:rPr lang="ru-RU" dirty="0" smtClean="0"/>
              <a:t>- предшествующие награды 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8625944" y="5666936"/>
            <a:ext cx="3642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Выписка из протокола собрания трудового коллектива (заверенная печатью)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366" y="383"/>
            <a:ext cx="70109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*Приказ </a:t>
            </a:r>
            <a:r>
              <a:rPr lang="ru-RU" sz="1600" b="1" dirty="0">
                <a:solidFill>
                  <a:schemeClr val="bg1"/>
                </a:solidFill>
              </a:rPr>
              <a:t>Министерства спорта </a:t>
            </a:r>
            <a:r>
              <a:rPr lang="ru-RU" sz="1600" b="1" dirty="0" smtClean="0">
                <a:solidFill>
                  <a:schemeClr val="bg1"/>
                </a:solidFill>
              </a:rPr>
              <a:t>РФ</a:t>
            </a:r>
          </a:p>
          <a:p>
            <a:pPr algn="just"/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от 4 декабря 2019 г. N </a:t>
            </a:r>
            <a:r>
              <a:rPr lang="ru-RU" sz="1600" b="1" dirty="0" smtClean="0">
                <a:solidFill>
                  <a:schemeClr val="bg1"/>
                </a:solidFill>
              </a:rPr>
              <a:t>1025 "</a:t>
            </a:r>
            <a:r>
              <a:rPr lang="ru-RU" sz="1600" b="1" dirty="0">
                <a:solidFill>
                  <a:schemeClr val="bg1"/>
                </a:solidFill>
              </a:rPr>
              <a:t>О ведомственных наградах Министерства спорта Российской Федерации</a:t>
            </a:r>
            <a:r>
              <a:rPr lang="ru-RU" b="1" dirty="0">
                <a:solidFill>
                  <a:schemeClr val="bg1"/>
                </a:solidFill>
              </a:rPr>
              <a:t>"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chemeClr val="bg2">
                <a:lumMod val="50000"/>
              </a:schemeClr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е поле 2"/>
          <p:cNvSpPr txBox="1"/>
          <p:nvPr/>
        </p:nvSpPr>
        <p:spPr>
          <a:xfrm>
            <a:off x="921385" y="580390"/>
            <a:ext cx="8958580" cy="22453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en-US" sz="2000">
                <a:solidFill>
                  <a:schemeClr val="bg1"/>
                </a:solidFill>
              </a:rPr>
              <a:t>Государственные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награды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Российской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Федерации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являются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высшей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формой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поощрения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граждан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Российской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Федерации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за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заслуги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в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области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государственного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строительства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экономики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науки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культуры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искусства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просвещения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в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укреплении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законности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охране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здоровья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жизни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защите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прав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свобод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граждан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воспитании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развитии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спорта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за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значительный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вклад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в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дело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защиты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Отечества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обеспечение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безопасности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государства</a:t>
            </a:r>
            <a:r>
              <a:rPr lang="en-US" altLang="ru-RU" sz="2000">
                <a:solidFill>
                  <a:schemeClr val="bg1"/>
                </a:solidFill>
              </a:rPr>
              <a:t>, </a:t>
            </a:r>
            <a:r>
              <a:rPr lang="en-US" altLang="en-US" sz="2000">
                <a:solidFill>
                  <a:schemeClr val="bg1"/>
                </a:solidFill>
              </a:rPr>
              <a:t>за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активную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благотворительную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деятельность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иные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заслуги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перед</a:t>
            </a:r>
            <a:r>
              <a:rPr lang="en-US" altLang="ru-RU" sz="2000">
                <a:solidFill>
                  <a:schemeClr val="bg1"/>
                </a:solidFill>
              </a:rPr>
              <a:t> </a:t>
            </a:r>
            <a:r>
              <a:rPr lang="en-US" altLang="en-US" sz="2000">
                <a:solidFill>
                  <a:schemeClr val="bg1"/>
                </a:solidFill>
              </a:rPr>
              <a:t>государством</a:t>
            </a:r>
            <a:r>
              <a:rPr lang="en-US" altLang="ru-RU" sz="200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633730" y="3244850"/>
            <a:ext cx="412877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en-US"/>
              <a:t>Высшие</a:t>
            </a:r>
            <a:r>
              <a:rPr lang="en-US" altLang="ru-RU"/>
              <a:t> </a:t>
            </a:r>
            <a:r>
              <a:rPr lang="en-US" altLang="en-US"/>
              <a:t>звания</a:t>
            </a:r>
            <a:r>
              <a:rPr lang="en-US" altLang="ru-RU"/>
              <a:t> </a:t>
            </a:r>
            <a:r>
              <a:rPr lang="en-US" altLang="en-US"/>
              <a:t>Российской</a:t>
            </a:r>
            <a:r>
              <a:rPr lang="en-US" altLang="ru-RU"/>
              <a:t> </a:t>
            </a:r>
            <a:r>
              <a:rPr lang="en-US" altLang="en-US"/>
              <a:t>Федерации</a:t>
            </a:r>
            <a:endParaRPr lang="ru-RU" altLang="en-US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737485" y="3867150"/>
            <a:ext cx="329882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en-US"/>
              <a:t>Ордена</a:t>
            </a:r>
            <a:r>
              <a:rPr lang="en-US" altLang="ru-RU"/>
              <a:t> </a:t>
            </a:r>
            <a:r>
              <a:rPr lang="en-US" altLang="en-US"/>
              <a:t>Российской</a:t>
            </a:r>
            <a:r>
              <a:rPr lang="en-US" altLang="ru-RU"/>
              <a:t> </a:t>
            </a:r>
            <a:r>
              <a:rPr lang="en-US" altLang="en-US"/>
              <a:t>Федерации</a:t>
            </a:r>
            <a:endParaRPr lang="en-US" altLang="ru-RU"/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4850765" y="4460240"/>
            <a:ext cx="344106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en-US"/>
              <a:t>Медали</a:t>
            </a:r>
            <a:r>
              <a:rPr lang="en-US" altLang="ru-RU"/>
              <a:t> </a:t>
            </a:r>
            <a:r>
              <a:rPr lang="en-US" altLang="en-US"/>
              <a:t>Российской</a:t>
            </a:r>
            <a:r>
              <a:rPr lang="en-US" altLang="ru-RU"/>
              <a:t> </a:t>
            </a:r>
            <a:r>
              <a:rPr lang="en-US" altLang="en-US"/>
              <a:t>Федерации</a:t>
            </a: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6123305" y="5349875"/>
            <a:ext cx="430657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en-US"/>
              <a:t>Почётные</a:t>
            </a:r>
            <a:r>
              <a:rPr lang="en-US" altLang="ru-RU"/>
              <a:t> </a:t>
            </a:r>
            <a:r>
              <a:rPr lang="en-US" altLang="en-US"/>
              <a:t>звания</a:t>
            </a:r>
            <a:r>
              <a:rPr lang="en-US" altLang="ru-RU"/>
              <a:t> </a:t>
            </a:r>
            <a:r>
              <a:rPr lang="en-US" altLang="en-US"/>
              <a:t>Российской</a:t>
            </a:r>
            <a:r>
              <a:rPr lang="en-US" altLang="ru-RU"/>
              <a:t> </a:t>
            </a:r>
            <a:r>
              <a:rPr lang="en-US" altLang="en-US"/>
              <a:t>Федерации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5765" y="136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ПЕРЕЧЕНЬ ДОКУМЕНТОВ </a:t>
            </a:r>
            <a:br>
              <a:rPr lang="ru-RU" dirty="0"/>
            </a:br>
            <a:r>
              <a:rPr lang="ru-RU" b="1" dirty="0"/>
              <a:t>для представления на государственную награду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5765" y="1462088"/>
            <a:ext cx="11507812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Наградной лист</a:t>
            </a:r>
            <a:r>
              <a:rPr lang="en-US" sz="2000" dirty="0"/>
              <a:t>;</a:t>
            </a:r>
            <a:endParaRPr lang="ru-RU" sz="20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Заверенная копия паспорта </a:t>
            </a:r>
            <a:r>
              <a:rPr lang="ru-RU" sz="2000" b="1" u="sng" dirty="0" smtClean="0"/>
              <a:t>1 </a:t>
            </a:r>
            <a:r>
              <a:rPr lang="ru-RU" sz="2000" b="1" u="sng" dirty="0"/>
              <a:t>стр. + </a:t>
            </a:r>
            <a:r>
              <a:rPr lang="ru-RU" sz="2000" b="1" u="sng" dirty="0" smtClean="0"/>
              <a:t>прописка</a:t>
            </a:r>
            <a:r>
              <a:rPr lang="ru-RU" sz="2000" dirty="0"/>
              <a:t> </a:t>
            </a:r>
            <a:r>
              <a:rPr lang="ru-RU" sz="2000" dirty="0" smtClean="0"/>
              <a:t>(для </a:t>
            </a:r>
            <a:r>
              <a:rPr lang="ru-RU" sz="2000" dirty="0"/>
              <a:t>женского пола – указать фамилию до замужества, подтвердить смену фамилии </a:t>
            </a:r>
            <a:r>
              <a:rPr lang="ru-RU" sz="2000" dirty="0" smtClean="0"/>
              <a:t>документами);</a:t>
            </a:r>
            <a:endParaRPr lang="ru-RU" sz="20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Согласие на обработку персональных </a:t>
            </a:r>
            <a:r>
              <a:rPr lang="ru-RU" sz="2000" dirty="0" smtClean="0"/>
              <a:t>данных</a:t>
            </a:r>
            <a:r>
              <a:rPr lang="ru-RU" sz="2000" dirty="0"/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Выписка из протокола собрания трудового коллектива (заверенная печатью</a:t>
            </a:r>
            <a:r>
              <a:rPr lang="ru-RU" sz="2000" dirty="0" smtClean="0"/>
              <a:t>);</a:t>
            </a:r>
            <a:endParaRPr lang="ru-RU" sz="20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Справка, подтверждающая своевременную выплату заработной платы работникам организации (подпись руководителя, гл. бухгалтера, печать</a:t>
            </a:r>
            <a:r>
              <a:rPr lang="ru-RU" sz="2000" dirty="0" smtClean="0"/>
              <a:t>) – подготавливается экономистами;</a:t>
            </a:r>
            <a:endParaRPr lang="ru-RU" sz="20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Справка из налоговой службы об исполнении налогоплательщиком (юридическим лицом) обязанности по уплате налогов</a:t>
            </a:r>
            <a:r>
              <a:rPr lang="ru-RU" sz="2000" u="sng" dirty="0"/>
              <a:t> (форма 1120101)</a:t>
            </a:r>
            <a:r>
              <a:rPr lang="ru-RU" sz="2000" dirty="0"/>
              <a:t>; 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Копия трудовой книжки, заверенная отделом кадров организации;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i="1" dirty="0"/>
              <a:t>Финансово-экономические показатели работы (для сотрудников промышленных предприятий и для сотрудников руководящего звена);</a:t>
            </a:r>
            <a:endParaRPr lang="ru-RU" sz="20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Сопроводительное письмо Губернатору Новосибирской области;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sz="2000" dirty="0"/>
              <a:t>Сопроводительное письмо мэру Новосибирска (необходимо согласование с районной администрацией) </a:t>
            </a:r>
            <a:r>
              <a:rPr lang="ru-RU" sz="2000" b="1" i="1" dirty="0"/>
              <a:t>– не требуется в случае подписания наградного листа главой иного МО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/>
          <p:nvPr/>
        </p:nvPicPr>
        <p:blipFill>
          <a:blip r:embed="rId3"/>
          <a:stretch>
            <a:fillRect/>
          </a:stretch>
        </p:blipFill>
        <p:spPr>
          <a:xfrm>
            <a:off x="227965" y="2518410"/>
            <a:ext cx="1493520" cy="207835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9530" y="55245"/>
            <a:ext cx="12192000" cy="6858000"/>
          </a:xfrm>
          <a:prstGeom prst="rect">
            <a:avLst/>
          </a:prstGeom>
          <a:solidFill>
            <a:schemeClr val="tx1">
              <a:alpha val="2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9875" y="1536065"/>
            <a:ext cx="7867650" cy="2526665"/>
          </a:xfrm>
          <a:prstGeom prst="roundRect">
            <a:avLst/>
          </a:prstGeom>
          <a:solidFill>
            <a:schemeClr val="bg1">
              <a:alpha val="9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32959" y="1646356"/>
            <a:ext cx="748665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4000" b="1" dirty="0"/>
              <a:t>Теперь у вас есть все инструменты для того, чтобы получить заветную </a:t>
            </a:r>
            <a:r>
              <a:rPr lang="ru-RU" sz="4000" b="1" dirty="0" smtClean="0"/>
              <a:t>награду!</a:t>
            </a:r>
            <a:endParaRPr lang="ru-RU" sz="4000" b="1" dirty="0"/>
          </a:p>
          <a:p>
            <a:pPr algn="just"/>
            <a:endParaRPr lang="ru-RU" sz="4000" b="1" dirty="0"/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3646757" y="5171538"/>
            <a:ext cx="779081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altLang="en-US" dirty="0"/>
              <a:t>Контакты:     </a:t>
            </a:r>
            <a:endParaRPr lang="ru-RU" altLang="en-US" dirty="0" smtClean="0"/>
          </a:p>
          <a:p>
            <a:r>
              <a:rPr lang="ru-RU" altLang="en-US" b="1" u="sng" dirty="0" smtClean="0">
                <a:solidFill>
                  <a:schemeClr val="tx1"/>
                </a:solidFill>
              </a:rPr>
              <a:t>Белоусова </a:t>
            </a:r>
            <a:r>
              <a:rPr lang="ru-RU" altLang="en-US" b="1" u="sng" dirty="0">
                <a:solidFill>
                  <a:schemeClr val="tx1"/>
                </a:solidFill>
              </a:rPr>
              <a:t>Александра </a:t>
            </a:r>
            <a:r>
              <a:rPr lang="ru-RU" altLang="en-US" b="1" u="sng" dirty="0" smtClean="0">
                <a:solidFill>
                  <a:schemeClr val="tx1"/>
                </a:solidFill>
              </a:rPr>
              <a:t>Евгеньевна, тел.  </a:t>
            </a:r>
            <a:r>
              <a:rPr lang="ru-RU" altLang="en-US" b="1" u="sng" dirty="0">
                <a:solidFill>
                  <a:schemeClr val="tx1"/>
                </a:solidFill>
              </a:rPr>
              <a:t>8 (383) 238 77 </a:t>
            </a:r>
            <a:r>
              <a:rPr lang="ru-RU" altLang="en-US" b="1" u="sng" dirty="0" smtClean="0">
                <a:solidFill>
                  <a:schemeClr val="tx1"/>
                </a:solidFill>
              </a:rPr>
              <a:t>37</a:t>
            </a:r>
            <a:r>
              <a:rPr lang="ru-RU" altLang="en-US" b="1" u="sng" dirty="0" smtClean="0"/>
              <a:t>, </a:t>
            </a:r>
            <a:r>
              <a:rPr lang="ru-RU" altLang="en-US" b="1" u="sng" dirty="0" smtClean="0">
                <a:solidFill>
                  <a:schemeClr val="tx1"/>
                </a:solidFill>
              </a:rPr>
              <a:t> </a:t>
            </a:r>
            <a:r>
              <a:rPr lang="en-US" altLang="en-US" b="1" u="sng" dirty="0" smtClean="0">
                <a:solidFill>
                  <a:schemeClr val="tx1"/>
                </a:solidFill>
              </a:rPr>
              <a:t>belae@nso.ru</a:t>
            </a:r>
            <a:endParaRPr lang="ru-RU" altLang="en-US" b="1" u="sng" dirty="0">
              <a:solidFill>
                <a:schemeClr val="tx1"/>
              </a:solidFill>
            </a:endParaRPr>
          </a:p>
          <a:p>
            <a:r>
              <a:rPr lang="ru-RU" altLang="en-US" b="1" u="sng" dirty="0" err="1" smtClean="0">
                <a:solidFill>
                  <a:schemeClr val="tx1"/>
                </a:solidFill>
              </a:rPr>
              <a:t>МФКиС</a:t>
            </a:r>
            <a:r>
              <a:rPr lang="ru-RU" altLang="en-US" b="1" u="sng" dirty="0" smtClean="0">
                <a:solidFill>
                  <a:schemeClr val="tx1"/>
                </a:solidFill>
              </a:rPr>
              <a:t> НСО, кабинет </a:t>
            </a:r>
            <a:r>
              <a:rPr lang="ru-RU" altLang="en-US" b="1" u="sng" dirty="0">
                <a:solidFill>
                  <a:schemeClr val="tx1"/>
                </a:solidFill>
              </a:rPr>
              <a:t>338 </a:t>
            </a:r>
            <a:r>
              <a:rPr lang="ru-RU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5" y="2541270"/>
            <a:ext cx="1582420" cy="19310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4086225" y="2332990"/>
            <a:ext cx="7142480" cy="3423920"/>
            <a:chOff x="4086224" y="3009900"/>
            <a:chExt cx="7142480" cy="1000125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086224" y="3009900"/>
              <a:ext cx="6696075" cy="1000125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32629" y="3226882"/>
              <a:ext cx="6696075" cy="512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3600" b="1" dirty="0"/>
                <a:t>Соблюдение рекомендаций </a:t>
              </a:r>
            </a:p>
            <a:p>
              <a:pPr marL="1828800" lvl="4" indent="457200">
                <a:defRPr/>
              </a:pPr>
              <a:r>
                <a:rPr lang="ru-RU" sz="3600" b="1" dirty="0"/>
                <a:t>= </a:t>
              </a:r>
            </a:p>
            <a:p>
              <a:pPr>
                <a:defRPr/>
              </a:pPr>
              <a:r>
                <a:rPr lang="ru-RU" sz="3600" b="1" dirty="0"/>
                <a:t>Положительный </a:t>
              </a:r>
              <a:r>
                <a:rPr lang="ru-RU" sz="3600" b="1" dirty="0" smtClean="0"/>
                <a:t>результат</a:t>
              </a:r>
              <a:r>
                <a:rPr lang="ru-RU" sz="2000" b="1" dirty="0" smtClean="0"/>
                <a:t> </a:t>
              </a:r>
              <a:endParaRPr lang="ru-RU" sz="2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7698" y="898525"/>
            <a:ext cx="10515600" cy="1325563"/>
          </a:xfrm>
        </p:spPr>
        <p:txBody>
          <a:bodyPr/>
          <a:lstStyle/>
          <a:p>
            <a:r>
              <a:rPr lang="ru-RU" dirty="0" smtClean="0"/>
              <a:t>Основные ошибки:</a:t>
            </a:r>
            <a:endParaRPr lang="ru-RU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647699" y="2466974"/>
            <a:ext cx="11191875" cy="2658109"/>
            <a:chOff x="647699" y="2466974"/>
            <a:chExt cx="11191875" cy="2658109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647699" y="2466974"/>
              <a:ext cx="11191875" cy="2658109"/>
              <a:chOff x="1152525" y="2781300"/>
              <a:chExt cx="9677400" cy="2152849"/>
            </a:xfrm>
          </p:grpSpPr>
          <p:grpSp>
            <p:nvGrpSpPr>
              <p:cNvPr id="8" name="Группа 7"/>
              <p:cNvGrpSpPr/>
              <p:nvPr/>
            </p:nvGrpSpPr>
            <p:grpSpPr>
              <a:xfrm>
                <a:off x="1152525" y="2781300"/>
                <a:ext cx="9677400" cy="2152849"/>
                <a:chOff x="1152525" y="2781300"/>
                <a:chExt cx="9677400" cy="2152849"/>
              </a:xfrm>
            </p:grpSpPr>
            <p:sp>
              <p:nvSpPr>
                <p:cNvPr id="4" name="Скругленный прямоугольник 3"/>
                <p:cNvSpPr/>
                <p:nvPr/>
              </p:nvSpPr>
              <p:spPr>
                <a:xfrm>
                  <a:off x="1152525" y="2781300"/>
                  <a:ext cx="1847628" cy="1350545"/>
                </a:xfrm>
                <a:prstGeom prst="round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" name="Скругленный прямоугольник 4"/>
                <p:cNvSpPr/>
                <p:nvPr/>
              </p:nvSpPr>
              <p:spPr>
                <a:xfrm>
                  <a:off x="3762266" y="2781300"/>
                  <a:ext cx="1847628" cy="1351060"/>
                </a:xfrm>
                <a:prstGeom prst="round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" name="Скругленный прямоугольник 5"/>
                <p:cNvSpPr/>
                <p:nvPr/>
              </p:nvSpPr>
              <p:spPr>
                <a:xfrm>
                  <a:off x="6372007" y="2781300"/>
                  <a:ext cx="1847628" cy="1351060"/>
                </a:xfrm>
                <a:prstGeom prst="round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" name="Скругленный прямоугольник 6"/>
                <p:cNvSpPr/>
                <p:nvPr/>
              </p:nvSpPr>
              <p:spPr>
                <a:xfrm>
                  <a:off x="8982297" y="2781300"/>
                  <a:ext cx="1847628" cy="2152849"/>
                </a:xfrm>
                <a:prstGeom prst="round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1247776" y="2781300"/>
                <a:ext cx="1752600" cy="1195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Наименование организации не по Уставу организации (п. 2 представления )</a:t>
                </a:r>
                <a:endParaRPr lang="ru-RU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829050" y="2781300"/>
                <a:ext cx="1781175" cy="107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/>
                  <a:t>Наличие аббревиатур в представлении </a:t>
                </a:r>
              </a:p>
              <a:p>
                <a:r>
                  <a:rPr lang="ru-RU" sz="2000" dirty="0">
                    <a:solidFill>
                      <a:srgbClr val="FF0000"/>
                    </a:solidFill>
                  </a:rPr>
                  <a:t>(ГАУ, МБУ и т.д.)</a:t>
                </a:r>
                <a:r>
                  <a:rPr lang="ru-RU" dirty="0"/>
                  <a:t> 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536729" y="2782329"/>
                <a:ext cx="1847628" cy="135003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ru-RU" dirty="0" smtClean="0"/>
                  <a:t>Недостаточный объем характеристики</a:t>
                </a:r>
              </a:p>
              <a:p>
                <a:r>
                  <a:rPr lang="ru-RU" dirty="0" smtClean="0">
                    <a:solidFill>
                      <a:srgbClr val="FF0000"/>
                    </a:solidFill>
                  </a:rPr>
                  <a:t>(не менее 1 страницы) 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015412" y="2791420"/>
                <a:ext cx="1781175" cy="2093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Несоблюдение сроков подачи документов 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(награды МФКиС НСО  не менее 15 дней, </a:t>
                </a:r>
              </a:p>
              <a:p>
                <a:r>
                  <a:rPr lang="ru-RU" dirty="0">
                    <a:solidFill>
                      <a:srgbClr val="FF0000"/>
                    </a:solidFill>
                  </a:rPr>
                  <a:t>награды Губернатора НСО не менее 30 дней) </a:t>
                </a:r>
              </a:p>
            </p:txBody>
          </p:sp>
        </p:grpSp>
        <p:sp>
          <p:nvSpPr>
            <p:cNvPr id="14" name="Стрелка вправо 13"/>
            <p:cNvSpPr/>
            <p:nvPr/>
          </p:nvSpPr>
          <p:spPr>
            <a:xfrm>
              <a:off x="2887217" y="2903639"/>
              <a:ext cx="676275" cy="266700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8923780" y="2903639"/>
              <a:ext cx="676275" cy="266700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5905498" y="2922689"/>
              <a:ext cx="676275" cy="266700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/>
          <p:nvPr/>
        </p:nvPicPr>
        <p:blipFill>
          <a:blip r:embed="rId3"/>
          <a:stretch>
            <a:fillRect/>
          </a:stretch>
        </p:blipFill>
        <p:spPr>
          <a:xfrm>
            <a:off x="172720" y="2581275"/>
            <a:ext cx="1566545" cy="210947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62400" y="2212340"/>
            <a:ext cx="7867650" cy="3240405"/>
          </a:xfrm>
          <a:prstGeom prst="roundRect">
            <a:avLst/>
          </a:prstGeom>
          <a:solidFill>
            <a:schemeClr val="bg1">
              <a:alpha val="9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152900" y="2525752"/>
            <a:ext cx="748665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Получить положительное решение по награждению легко, но это требует усилий и соблюдения всех требований!</a:t>
            </a:r>
            <a:endParaRPr lang="ru-RU" sz="3200" b="1" dirty="0" smtClean="0"/>
          </a:p>
          <a:p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0"/>
            <a:ext cx="4823460" cy="6858000"/>
          </a:xfrm>
          <a:prstGeom prst="homePlate">
            <a:avLst/>
          </a:prstGeom>
          <a:solidFill>
            <a:schemeClr val="tx1">
              <a:alpha val="13000"/>
            </a:schemeClr>
          </a:solidFill>
          <a:ln>
            <a:solidFill>
              <a:schemeClr val="tx1">
                <a:alpha val="1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Шеврон 4"/>
          <p:cNvSpPr/>
          <p:nvPr/>
        </p:nvSpPr>
        <p:spPr>
          <a:xfrm>
            <a:off x="3531870" y="1633538"/>
            <a:ext cx="2583180" cy="3600450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310" y="2720340"/>
            <a:ext cx="389763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Требования к наградам </a:t>
            </a:r>
            <a:r>
              <a:rPr lang="ru-RU" sz="2800" b="1" dirty="0" err="1"/>
              <a:t>МФКиС</a:t>
            </a:r>
            <a:r>
              <a:rPr lang="ru-RU" sz="2800" b="1" dirty="0"/>
              <a:t> НСО: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94310" y="3188970"/>
            <a:ext cx="4057650" cy="114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88595" y="3657600"/>
            <a:ext cx="22631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6250306" y="48646"/>
            <a:ext cx="5930265" cy="135575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1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12682" y="1437597"/>
            <a:ext cx="5971460" cy="118518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1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33280" y="3585468"/>
            <a:ext cx="5930264" cy="1200999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1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8995" y="4889653"/>
            <a:ext cx="5914549" cy="1004049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1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382702" y="-12856"/>
            <a:ext cx="568833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СТАЖ</a:t>
            </a:r>
            <a:r>
              <a:rPr lang="ru-RU" b="1" dirty="0" smtClean="0"/>
              <a:t> </a:t>
            </a:r>
          </a:p>
          <a:p>
            <a:pPr algn="just"/>
            <a:r>
              <a:rPr lang="ru-RU" dirty="0"/>
              <a:t>К</a:t>
            </a:r>
            <a:r>
              <a:rPr lang="ru-RU" dirty="0" smtClean="0"/>
              <a:t> Почетной Грамоте </a:t>
            </a:r>
            <a:r>
              <a:rPr lang="ru-RU" dirty="0" err="1" smtClean="0"/>
              <a:t>МФКиС</a:t>
            </a:r>
            <a:r>
              <a:rPr lang="ru-RU" dirty="0" smtClean="0"/>
              <a:t> НСО: </a:t>
            </a:r>
            <a:r>
              <a:rPr lang="ru-RU" b="1" u="sng" dirty="0">
                <a:solidFill>
                  <a:srgbClr val="FF0000"/>
                </a:solidFill>
              </a:rPr>
              <a:t>не менее трех </a:t>
            </a:r>
            <a:r>
              <a:rPr lang="ru-RU" b="1" u="sng" dirty="0" smtClean="0">
                <a:solidFill>
                  <a:srgbClr val="FF0000"/>
                </a:solidFill>
              </a:rPr>
              <a:t>лет + наличие Благодарности</a:t>
            </a:r>
            <a:endParaRPr lang="ru-RU" b="1" u="sng" dirty="0" smtClean="0"/>
          </a:p>
          <a:p>
            <a:pPr algn="just"/>
            <a:r>
              <a:rPr lang="ru-RU" dirty="0" smtClean="0"/>
              <a:t>К Благодарности </a:t>
            </a:r>
            <a:r>
              <a:rPr lang="ru-RU" dirty="0" err="1" smtClean="0"/>
              <a:t>МФКиС</a:t>
            </a:r>
            <a:r>
              <a:rPr lang="ru-RU" dirty="0" smtClean="0"/>
              <a:t> НСО: </a:t>
            </a:r>
            <a:r>
              <a:rPr lang="ru-RU" b="1" u="sng" dirty="0">
                <a:solidFill>
                  <a:srgbClr val="FF0000"/>
                </a:solidFill>
              </a:rPr>
              <a:t>не менее одного года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59842" y="4813675"/>
            <a:ext cx="571119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u="sng" dirty="0" smtClean="0">
                <a:solidFill>
                  <a:srgbClr val="FF0000"/>
                </a:solidFill>
              </a:rPr>
              <a:t>Выверенные</a:t>
            </a:r>
            <a:r>
              <a:rPr lang="ru-RU" sz="2000" dirty="0" smtClean="0"/>
              <a:t> представления </a:t>
            </a:r>
            <a:r>
              <a:rPr lang="ru-RU" sz="2000" dirty="0"/>
              <a:t>к награждению подаются </a:t>
            </a:r>
            <a:r>
              <a:rPr lang="ru-RU" sz="2000" dirty="0" smtClean="0"/>
              <a:t>       </a:t>
            </a:r>
            <a:r>
              <a:rPr lang="ru-RU" sz="2000" b="1" u="sng" dirty="0" smtClean="0">
                <a:solidFill>
                  <a:srgbClr val="FF0000"/>
                </a:solidFill>
              </a:rPr>
              <a:t>не </a:t>
            </a:r>
            <a:r>
              <a:rPr lang="ru-RU" sz="2000" b="1" u="sng" dirty="0">
                <a:solidFill>
                  <a:srgbClr val="FF0000"/>
                </a:solidFill>
              </a:rPr>
              <a:t>позднее чем за 15 календарных дней до предполагаемой даты награждения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05789" y="1450957"/>
            <a:ext cx="5886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Представление о </a:t>
            </a:r>
            <a:r>
              <a:rPr lang="ru-RU" b="1" u="sng" dirty="0"/>
              <a:t>повторном</a:t>
            </a:r>
            <a:r>
              <a:rPr lang="ru-RU" dirty="0"/>
              <a:t> награждении Почетной грамотой может быть </a:t>
            </a:r>
            <a:r>
              <a:rPr lang="ru-RU" dirty="0" smtClean="0"/>
              <a:t>при </a:t>
            </a:r>
            <a:r>
              <a:rPr lang="ru-RU" dirty="0"/>
              <a:t>наличии новых заслуг </a:t>
            </a:r>
            <a:r>
              <a:rPr lang="ru-RU" b="1" u="sng" dirty="0">
                <a:solidFill>
                  <a:srgbClr val="FF0000"/>
                </a:solidFill>
              </a:rPr>
              <a:t>не ранее чем через два года </a:t>
            </a:r>
            <a:r>
              <a:rPr lang="ru-RU" dirty="0"/>
              <a:t>после предыдущего награждения Почетной грамотой.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87464" y="3563832"/>
            <a:ext cx="5683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Граждане, организации, которым объявлена Благодарность, могут быть представлены к награждению Почетной грамотой </a:t>
            </a:r>
            <a:r>
              <a:rPr lang="ru-RU" b="1" u="sng" dirty="0">
                <a:solidFill>
                  <a:srgbClr val="FF0000"/>
                </a:solidFill>
              </a:rPr>
              <a:t>не ранее чем через один </a:t>
            </a:r>
            <a:r>
              <a:rPr lang="ru-RU" b="1" u="sng" dirty="0" smtClean="0">
                <a:solidFill>
                  <a:srgbClr val="FF0000"/>
                </a:solidFill>
              </a:rPr>
              <a:t>год</a:t>
            </a:r>
            <a:endParaRPr lang="ru-RU" dirty="0"/>
          </a:p>
          <a:p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61735" y="5996888"/>
            <a:ext cx="5901809" cy="70866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1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261735" y="5996888"/>
            <a:ext cx="585721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рилагаются </a:t>
            </a:r>
            <a:r>
              <a:rPr lang="ru-RU" b="1" u="sng" dirty="0" smtClean="0">
                <a:solidFill>
                  <a:srgbClr val="FF0000"/>
                </a:solidFill>
              </a:rPr>
              <a:t>2 </a:t>
            </a:r>
            <a:r>
              <a:rPr lang="ru-RU" b="1" u="sng" dirty="0">
                <a:solidFill>
                  <a:srgbClr val="FF0000"/>
                </a:solidFill>
              </a:rPr>
              <a:t>согласия</a:t>
            </a:r>
            <a:r>
              <a:rPr lang="ru-RU" dirty="0"/>
              <a:t>: на обработку персональных данных и проведение проверочных мероприятий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48995" y="2649704"/>
            <a:ext cx="5967889" cy="867782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1000">
                <a:srgbClr val="FFFFFF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306323" y="2649610"/>
            <a:ext cx="5812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Представление о повторном объявлении Благодарности может быть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u="sng" dirty="0">
                <a:solidFill>
                  <a:srgbClr val="FF0000"/>
                </a:solidFill>
              </a:rPr>
              <a:t>не ранее чем через один год</a:t>
            </a:r>
            <a:r>
              <a:rPr lang="ru-RU" dirty="0"/>
              <a:t> после предыдущего награждения Благодарностью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49617" y="3957935"/>
            <a:ext cx="31098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*Приказ </a:t>
            </a:r>
            <a:r>
              <a:rPr lang="ru-RU" dirty="0"/>
              <a:t>от 24.04.2019 № 439 «Об утверждении Положения о Почётной грамоте и Благодарности министерства физической культуры и спорта Новосибирской области»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8840" y="599319"/>
            <a:ext cx="10264140" cy="867728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Требования </a:t>
            </a:r>
            <a:r>
              <a:rPr lang="ru-RU" dirty="0" smtClean="0"/>
              <a:t>к ПГ Губернатора </a:t>
            </a:r>
            <a:r>
              <a:rPr lang="ru-RU" dirty="0"/>
              <a:t>НСО </a:t>
            </a:r>
            <a:r>
              <a:rPr lang="ru-RU" b="1" dirty="0">
                <a:latin typeface="Open Sans Extrabold"/>
                <a:cs typeface="Open Sans Extrabold"/>
              </a:rPr>
              <a:t/>
            </a:r>
            <a:br>
              <a:rPr lang="ru-RU" b="1" dirty="0">
                <a:latin typeface="Open Sans Extrabold"/>
                <a:cs typeface="Open Sans Extrabold"/>
              </a:rPr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5460" y="51435"/>
            <a:ext cx="11180445" cy="1861820"/>
          </a:xfrm>
          <a:prstGeom prst="roundRect">
            <a:avLst/>
          </a:prstGeom>
          <a:solidFill>
            <a:schemeClr val="tx1">
              <a:alpha val="2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0" y="3783011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0" y="4696464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0" y="5596582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0" y="2874326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0" y="1967868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2880" y="1399699"/>
            <a:ext cx="4572000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548456"/>
            <a:ext cx="11718787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 smtClean="0">
                <a:solidFill>
                  <a:srgbClr val="FF0000"/>
                </a:solidFill>
              </a:rPr>
              <a:t>ВЫВЕРЕННОЕ</a:t>
            </a:r>
            <a:r>
              <a:rPr lang="ru-RU" dirty="0" smtClean="0"/>
              <a:t> представление </a:t>
            </a:r>
            <a:r>
              <a:rPr lang="ru-RU" dirty="0"/>
              <a:t>на имя Губернатора Новосибирской области направляется в администрацию Губернатора Новосибирской области и Правительства Новосибирской области </a:t>
            </a:r>
            <a:r>
              <a:rPr lang="ru-RU" b="1" u="sng" dirty="0">
                <a:solidFill>
                  <a:srgbClr val="FF0000"/>
                </a:solidFill>
              </a:rPr>
              <a:t>не позднее чем за 30 календарных дней </a:t>
            </a:r>
            <a:r>
              <a:rPr lang="ru-RU" dirty="0"/>
              <a:t>до предполагаемой даты награждения, указанной в </a:t>
            </a:r>
            <a:r>
              <a:rPr lang="ru-RU" dirty="0" smtClean="0"/>
              <a:t>представлении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750733"/>
            <a:ext cx="1178698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Представление </a:t>
            </a:r>
            <a:r>
              <a:rPr lang="ru-RU" dirty="0"/>
              <a:t>к повторному награждению Почетной грамотой </a:t>
            </a:r>
            <a:r>
              <a:rPr lang="ru-RU" b="1" u="sng" dirty="0">
                <a:solidFill>
                  <a:srgbClr val="FF0000"/>
                </a:solidFill>
              </a:rPr>
              <a:t>не ранее чем через пять лет</a:t>
            </a:r>
            <a:r>
              <a:rPr lang="ru-RU" b="1" u="sng" dirty="0"/>
              <a:t> </a:t>
            </a:r>
            <a:r>
              <a:rPr lang="ru-RU" dirty="0"/>
              <a:t>после предыдущего награждения </a:t>
            </a:r>
            <a:r>
              <a:rPr lang="ru-RU" b="1" u="sng" dirty="0">
                <a:solidFill>
                  <a:srgbClr val="FF0000"/>
                </a:solidFill>
              </a:rPr>
              <a:t>при наличии новых заслуг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913368"/>
            <a:ext cx="115385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Наличие наград или поощрений органов государственной власти или государственных органов Новосибирской области, или органов местного самоуправления муниципальных районов (городских округов) Новосибирской </a:t>
            </a:r>
            <a:r>
              <a:rPr lang="ru-RU" dirty="0" smtClean="0"/>
              <a:t>области</a:t>
            </a:r>
            <a:endParaRPr lang="ru-RU" dirty="0"/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943804"/>
            <a:ext cx="1092883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Наличие стажа работы в отрасли или сфере деятельности </a:t>
            </a:r>
            <a:r>
              <a:rPr lang="ru-RU" b="1" u="sng" dirty="0">
                <a:solidFill>
                  <a:srgbClr val="FF0000"/>
                </a:solidFill>
              </a:rPr>
              <a:t>не менее 7 </a:t>
            </a:r>
            <a:r>
              <a:rPr lang="ru-RU" b="1" u="sng" dirty="0" smtClean="0">
                <a:solidFill>
                  <a:srgbClr val="FF0000"/>
                </a:solidFill>
              </a:rPr>
              <a:t>лет</a:t>
            </a:r>
            <a:endParaRPr lang="ru-RU" dirty="0"/>
          </a:p>
          <a:p>
            <a:pPr algn="just"/>
            <a:r>
              <a:rPr lang="ru-RU" dirty="0"/>
              <a:t>наличие стажа работы в организации </a:t>
            </a:r>
            <a:r>
              <a:rPr lang="ru-RU" b="1" u="sng" dirty="0">
                <a:solidFill>
                  <a:srgbClr val="FF0000"/>
                </a:solidFill>
              </a:rPr>
              <a:t>не менее 5 лет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55880" y="3837189"/>
            <a:ext cx="11195931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представление </a:t>
            </a:r>
            <a:r>
              <a:rPr lang="ru-RU" dirty="0"/>
              <a:t>дается развернутая </a:t>
            </a:r>
            <a:r>
              <a:rPr lang="ru-RU" dirty="0" smtClean="0"/>
              <a:t>характеристика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b="1" u="sng" dirty="0" smtClean="0">
                <a:solidFill>
                  <a:srgbClr val="FF0000"/>
                </a:solidFill>
              </a:rPr>
              <a:t>объёмом не менее 1 стр</a:t>
            </a:r>
            <a:r>
              <a:rPr lang="ru-RU" dirty="0" smtClean="0">
                <a:solidFill>
                  <a:srgbClr val="FF0000"/>
                </a:solidFill>
              </a:rPr>
              <a:t>.)</a:t>
            </a:r>
            <a:r>
              <a:rPr lang="ru-RU" dirty="0" smtClean="0"/>
              <a:t>, в которой прописывается вклад награждаемого в развитие организации </a:t>
            </a:r>
            <a:r>
              <a:rPr lang="ru-RU" b="1" u="sng" dirty="0" smtClean="0">
                <a:solidFill>
                  <a:srgbClr val="FF0000"/>
                </a:solidFill>
              </a:rPr>
              <a:t>за последнее 5 лет</a:t>
            </a:r>
            <a:r>
              <a:rPr lang="ru-RU" dirty="0" smtClean="0"/>
              <a:t> (с акцентом на </a:t>
            </a:r>
            <a:r>
              <a:rPr lang="ru-RU" b="1" u="sng" dirty="0" smtClean="0">
                <a:solidFill>
                  <a:srgbClr val="FF0000"/>
                </a:solidFill>
              </a:rPr>
              <a:t>последние 3 года</a:t>
            </a:r>
            <a:r>
              <a:rPr lang="ru-RU" dirty="0" smtClean="0"/>
              <a:t>) 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95226" y="1108421"/>
            <a:ext cx="10647680" cy="1014730"/>
            <a:chOff x="694591" y="1340196"/>
            <a:chExt cx="10647680" cy="101473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94591" y="1340196"/>
              <a:ext cx="10647680" cy="728980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69291" y="1340196"/>
              <a:ext cx="9343390" cy="10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*Постановление от </a:t>
              </a:r>
              <a:r>
                <a:rPr lang="ru-RU" sz="2000" dirty="0"/>
                <a:t>29.01.2019  № </a:t>
              </a:r>
              <a:r>
                <a:rPr lang="ru-RU" sz="2000" dirty="0" smtClean="0"/>
                <a:t>16</a:t>
              </a:r>
              <a:r>
                <a:rPr lang="ru-RU" sz="2000" dirty="0"/>
                <a:t> </a:t>
              </a:r>
              <a:r>
                <a:rPr lang="ru-RU" sz="2000" dirty="0" smtClean="0"/>
                <a:t> «О </a:t>
              </a:r>
              <a:r>
                <a:rPr lang="ru-RU" sz="2000" dirty="0"/>
                <a:t>Почетной грамоте Губернатора Новосибирской области и Благодарности Губернатора Новосибирской </a:t>
              </a:r>
              <a:r>
                <a:rPr lang="ru-RU" sz="2000" dirty="0" smtClean="0"/>
                <a:t>области»</a:t>
              </a:r>
              <a:endParaRPr lang="ru-RU" sz="2000" dirty="0"/>
            </a:p>
            <a:p>
              <a:endParaRPr lang="ru-RU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chemeClr val="bg2">
                <a:lumMod val="50000"/>
              </a:schemeClr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0080" y="1725930"/>
            <a:ext cx="10881360" cy="3669030"/>
          </a:xfrm>
          <a:prstGeom prst="roundRect">
            <a:avLst/>
          </a:prstGeom>
          <a:solidFill>
            <a:schemeClr val="tx1">
              <a:alpha val="5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/>
              <a:t>Представление к награждению Почетной грамотой коллектива организации вносится при соблюдении следующих условий:</a:t>
            </a:r>
          </a:p>
          <a:p>
            <a:pPr algn="just"/>
            <a:r>
              <a:rPr lang="ru-RU" sz="2000" b="1" dirty="0" smtClean="0"/>
              <a:t>- отсутствие </a:t>
            </a:r>
            <a:r>
              <a:rPr lang="ru-RU" sz="2000" b="1" dirty="0"/>
              <a:t>задолженности по уплате налогов в бюджеты бюджетной системы Российской Федерации и страховых взносов в Пенсионный фонд Российской Федерации, Фонд социального страхования Российской Федерации, Федеральный фонд обязательного медицинского страхования и Территориальный фонд обязательного медицинского страхования;</a:t>
            </a:r>
          </a:p>
          <a:p>
            <a:pPr algn="just"/>
            <a:r>
              <a:rPr lang="ru-RU" sz="2000" b="1" dirty="0" smtClean="0"/>
              <a:t>- не </a:t>
            </a:r>
            <a:r>
              <a:rPr lang="ru-RU" sz="2000" b="1" dirty="0"/>
              <a:t>менее 5 лет с момента учреждения организации.</a:t>
            </a:r>
            <a:endParaRPr lang="ru-RU" sz="2000" b="1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4427" y="204014"/>
            <a:ext cx="10264140" cy="867728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Требования </a:t>
            </a:r>
            <a:r>
              <a:rPr lang="ru-RU" dirty="0" smtClean="0"/>
              <a:t>к Благодарности Губернатора </a:t>
            </a:r>
            <a:r>
              <a:rPr lang="ru-RU" dirty="0"/>
              <a:t>НСО </a:t>
            </a:r>
            <a:r>
              <a:rPr lang="ru-RU" b="1" dirty="0">
                <a:latin typeface="Open Sans Extrabold"/>
                <a:cs typeface="Open Sans Extrabold"/>
              </a:rPr>
              <a:t/>
            </a:r>
            <a:br>
              <a:rPr lang="ru-RU" b="1" dirty="0">
                <a:latin typeface="Open Sans Extrabold"/>
                <a:cs typeface="Open Sans Extrabold"/>
              </a:rPr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34427" y="46608"/>
            <a:ext cx="10264140" cy="914400"/>
          </a:xfrm>
          <a:prstGeom prst="roundRect">
            <a:avLst/>
          </a:prstGeom>
          <a:solidFill>
            <a:schemeClr val="tx1">
              <a:alpha val="2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0" y="1072277"/>
            <a:ext cx="6400800" cy="800101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0" y="3796346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0" y="4696464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0" y="5596582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0" y="2874326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0" y="1967868"/>
            <a:ext cx="12070080" cy="82707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2880" y="1399699"/>
            <a:ext cx="4572000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548456"/>
            <a:ext cx="117843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ВЫВЕРЕННОЕ п</a:t>
            </a:r>
            <a:r>
              <a:rPr lang="ru-RU" dirty="0" smtClean="0"/>
              <a:t>редставление </a:t>
            </a:r>
            <a:r>
              <a:rPr lang="ru-RU" dirty="0"/>
              <a:t>на имя Губернатора Новосибирской области направляется в администрацию Губернатора Новосибирской области и Правительства Новосибирской области </a:t>
            </a:r>
            <a:r>
              <a:rPr lang="ru-RU" b="1" u="sng" dirty="0">
                <a:solidFill>
                  <a:srgbClr val="FF0000"/>
                </a:solidFill>
              </a:rPr>
              <a:t>не позднее чем за 30 календарных дней </a:t>
            </a:r>
            <a:r>
              <a:rPr lang="ru-RU" dirty="0"/>
              <a:t>до предполагаемой даты награждения, указанной в </a:t>
            </a:r>
            <a:r>
              <a:rPr lang="ru-RU" dirty="0" smtClean="0"/>
              <a:t>представлении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750733"/>
            <a:ext cx="11852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редставление </a:t>
            </a:r>
            <a:r>
              <a:rPr lang="ru-RU" dirty="0"/>
              <a:t>к повторному объявлению </a:t>
            </a:r>
            <a:r>
              <a:rPr lang="ru-RU" dirty="0" smtClean="0"/>
              <a:t>Благодарности возможно </a:t>
            </a:r>
            <a:r>
              <a:rPr lang="ru-RU" b="1" u="sng" dirty="0">
                <a:solidFill>
                  <a:srgbClr val="FF0000"/>
                </a:solidFill>
              </a:rPr>
              <a:t>не ранее чем через три года</a:t>
            </a:r>
            <a:r>
              <a:rPr lang="ru-RU" dirty="0"/>
              <a:t> после предыдущего награждения </a:t>
            </a:r>
            <a:r>
              <a:rPr lang="ru-RU" b="1" u="sng" dirty="0">
                <a:solidFill>
                  <a:srgbClr val="FF0000"/>
                </a:solidFill>
              </a:rPr>
              <a:t>при наличии новых заслуг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7145" y="1115949"/>
            <a:ext cx="5909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Представление к объявлению Благодарности гражданину вносится при соблюдении следующих условий: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897292"/>
            <a:ext cx="11538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наличие наград или поощрений органов государственной власти, или государственных органов Новосибирской области, или органов местного самоуправления муниципальных районов (городских округов) Новосибирской области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2943804"/>
            <a:ext cx="96902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наличие стажа работы в отрасли или сфере деятельности</a:t>
            </a:r>
            <a:r>
              <a:rPr lang="ru-RU" b="1" u="sng" dirty="0"/>
              <a:t> </a:t>
            </a:r>
            <a:r>
              <a:rPr lang="ru-RU" b="1" u="sng" dirty="0">
                <a:solidFill>
                  <a:srgbClr val="FF0000"/>
                </a:solidFill>
              </a:rPr>
              <a:t>не менее 5 </a:t>
            </a:r>
            <a:r>
              <a:rPr lang="ru-RU" b="1" u="sng" dirty="0" smtClean="0">
                <a:solidFill>
                  <a:srgbClr val="FF0000"/>
                </a:solidFill>
              </a:rPr>
              <a:t>лет</a:t>
            </a:r>
            <a:endParaRPr lang="ru-RU" b="1" dirty="0">
              <a:solidFill>
                <a:srgbClr val="FF0000"/>
              </a:solidFill>
            </a:endParaRPr>
          </a:p>
          <a:p>
            <a:pPr algn="just"/>
            <a:r>
              <a:rPr lang="ru-RU" dirty="0"/>
              <a:t>наличие стажа работы в организации </a:t>
            </a:r>
            <a:r>
              <a:rPr lang="ru-RU" b="1" u="sng" dirty="0">
                <a:solidFill>
                  <a:srgbClr val="FF0000"/>
                </a:solidFill>
              </a:rPr>
              <a:t>не менее 3 лет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3886719"/>
            <a:ext cx="11258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представлении дается развернутая </a:t>
            </a:r>
            <a:r>
              <a:rPr lang="ru-RU" dirty="0" smtClean="0"/>
              <a:t>характеристика (</a:t>
            </a:r>
            <a:r>
              <a:rPr lang="ru-RU" b="1" u="sng" dirty="0" smtClean="0">
                <a:solidFill>
                  <a:srgbClr val="FF0000"/>
                </a:solidFill>
              </a:rPr>
              <a:t>объёмом не менее 1 стр</a:t>
            </a:r>
            <a:r>
              <a:rPr lang="ru-RU" dirty="0" smtClean="0"/>
              <a:t>.), в которой прописывается вклад награждаемого в развитие организации </a:t>
            </a:r>
            <a:r>
              <a:rPr lang="ru-RU" b="1" u="sng" dirty="0" smtClean="0">
                <a:solidFill>
                  <a:srgbClr val="FF0000"/>
                </a:solidFill>
              </a:rPr>
              <a:t>за последнее 5 лет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(с акцентом на </a:t>
            </a:r>
            <a:r>
              <a:rPr lang="ru-RU" b="1" u="sng" dirty="0" smtClean="0">
                <a:solidFill>
                  <a:srgbClr val="FF0000"/>
                </a:solidFill>
              </a:rPr>
              <a:t>последние 3 года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chemeClr val="bg2">
                <a:lumMod val="50000"/>
              </a:schemeClr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0080" y="1725930"/>
            <a:ext cx="10881360" cy="3669030"/>
          </a:xfrm>
          <a:prstGeom prst="roundRect">
            <a:avLst/>
          </a:prstGeom>
          <a:solidFill>
            <a:schemeClr val="tx1">
              <a:alpha val="5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. </a:t>
            </a:r>
            <a:r>
              <a:rPr lang="ru-RU" sz="2000" b="1" dirty="0"/>
              <a:t>Представление об объявлении Благодарности коллективу организации вносится при соблюдении следующих условий:</a:t>
            </a:r>
          </a:p>
          <a:p>
            <a:pPr algn="just"/>
            <a:r>
              <a:rPr lang="ru-RU" sz="2000" b="1" dirty="0" smtClean="0"/>
              <a:t>- отсутствие </a:t>
            </a:r>
            <a:r>
              <a:rPr lang="ru-RU" sz="2000" b="1" dirty="0"/>
              <a:t>задолженности по уплате налогов в бюджеты бюджетной системы Российской Федерации и страховых взносов в Пенсионный фонд Российской Федерации, Фонд социального страхования Российской Федерации, Федеральный фонд обязательного медицинского страхования и Территориальный фонд обязательного медицинского страхования;</a:t>
            </a:r>
          </a:p>
          <a:p>
            <a:pPr algn="just"/>
            <a:r>
              <a:rPr lang="ru-RU" sz="2000" b="1" dirty="0" smtClean="0"/>
              <a:t>- не </a:t>
            </a:r>
            <a:r>
              <a:rPr lang="ru-RU" sz="2000" b="1" dirty="0"/>
              <a:t>менее 3 лет с момента учреждения организации.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827</Words>
  <Application>Microsoft Office PowerPoint</Application>
  <PresentationFormat>Широкоэкранный</PresentationFormat>
  <Paragraphs>107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Open Sans Extrabold</vt:lpstr>
      <vt:lpstr>Wingdings</vt:lpstr>
      <vt:lpstr>Тема Office</vt:lpstr>
      <vt:lpstr>Презентация PowerPoint</vt:lpstr>
      <vt:lpstr>Презентация PowerPoint</vt:lpstr>
      <vt:lpstr>Основные ошибки:</vt:lpstr>
      <vt:lpstr>Презентация PowerPoint</vt:lpstr>
      <vt:lpstr>Презентация PowerPoint</vt:lpstr>
      <vt:lpstr>Требования к ПГ Губернатора НСО  </vt:lpstr>
      <vt:lpstr>Презентация PowerPoint</vt:lpstr>
      <vt:lpstr>Требования к Благодарности Губернатора НСО  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ДОКУМЕНТОВ  для представления на государственную награду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74</cp:revision>
  <dcterms:created xsi:type="dcterms:W3CDTF">2024-11-14T03:04:00Z</dcterms:created>
  <dcterms:modified xsi:type="dcterms:W3CDTF">2024-11-20T10:02:20Z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CEC3DDE4F8DA459185928F5DCD8D0964_12</vt:lpwstr>
  </property>
  <property fmtid="{D5CDD505-2E9C-101B-9397-08002B2CF9AE}" pid="3" name="KSOProductBuildVer">
    <vt:lpwstr>1049-12.2.0.18911</vt:lpwstr>
  </property>
</Properties>
</file>