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40" d="100"/>
          <a:sy n="140" d="100"/>
        </p:scale>
        <p:origin x="42" y="10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84C9D-A492-4D98-96C1-90424FBA2911}" type="datetimeFigureOut">
              <a:rPr lang="ru-RU" smtClean="0"/>
              <a:t>03.11.2020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155AE-F6C8-4135-80BA-94C0F5E2A5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8993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84C9D-A492-4D98-96C1-90424FBA2911}" type="datetimeFigureOut">
              <a:rPr lang="ru-RU" smtClean="0"/>
              <a:t>03.11.2020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155AE-F6C8-4135-80BA-94C0F5E2A5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14539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84C9D-A492-4D98-96C1-90424FBA2911}" type="datetimeFigureOut">
              <a:rPr lang="ru-RU" smtClean="0"/>
              <a:t>03.11.2020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155AE-F6C8-4135-80BA-94C0F5E2A5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61186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84C9D-A492-4D98-96C1-90424FBA2911}" type="datetimeFigureOut">
              <a:rPr lang="ru-RU" smtClean="0"/>
              <a:t>03.11.2020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155AE-F6C8-4135-80BA-94C0F5E2A5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0425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84C9D-A492-4D98-96C1-90424FBA2911}" type="datetimeFigureOut">
              <a:rPr lang="ru-RU" smtClean="0"/>
              <a:t>03.11.2020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155AE-F6C8-4135-80BA-94C0F5E2A5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724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84C9D-A492-4D98-96C1-90424FBA2911}" type="datetimeFigureOut">
              <a:rPr lang="ru-RU" smtClean="0"/>
              <a:t>03.11.2020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155AE-F6C8-4135-80BA-94C0F5E2A5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49749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84C9D-A492-4D98-96C1-90424FBA2911}" type="datetimeFigureOut">
              <a:rPr lang="ru-RU" smtClean="0"/>
              <a:t>03.11.2020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155AE-F6C8-4135-80BA-94C0F5E2A5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3184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84C9D-A492-4D98-96C1-90424FBA2911}" type="datetimeFigureOut">
              <a:rPr lang="ru-RU" smtClean="0"/>
              <a:t>03.11.2020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155AE-F6C8-4135-80BA-94C0F5E2A5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0896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84C9D-A492-4D98-96C1-90424FBA2911}" type="datetimeFigureOut">
              <a:rPr lang="ru-RU" smtClean="0"/>
              <a:t>03.11.2020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155AE-F6C8-4135-80BA-94C0F5E2A5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40457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84C9D-A492-4D98-96C1-90424FBA2911}" type="datetimeFigureOut">
              <a:rPr lang="ru-RU" smtClean="0"/>
              <a:t>03.11.2020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155AE-F6C8-4135-80BA-94C0F5E2A5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89530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84C9D-A492-4D98-96C1-90424FBA2911}" type="datetimeFigureOut">
              <a:rPr lang="ru-RU" smtClean="0"/>
              <a:t>03.11.2020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155AE-F6C8-4135-80BA-94C0F5E2A5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7980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C84C9D-A492-4D98-96C1-90424FBA2911}" type="datetimeFigureOut">
              <a:rPr lang="ru-RU" smtClean="0"/>
              <a:t>03.11.2020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7155AE-F6C8-4135-80BA-94C0F5E2A5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9918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1264" y="404666"/>
            <a:ext cx="82089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+mj-lt"/>
                <a:cs typeface="Times New Roman" pitchFamily="18" charset="0"/>
              </a:rPr>
              <a:t>Территориальное распределение объектов спорта, категорируемых в соответствии с постановлением Правительства РФ от 06.03.2015 №202 (по состоянию на </a:t>
            </a:r>
            <a:r>
              <a:rPr lang="ru-RU" sz="1600" b="1" dirty="0" smtClean="0">
                <a:latin typeface="+mj-lt"/>
                <a:cs typeface="Times New Roman" pitchFamily="18" charset="0"/>
              </a:rPr>
              <a:t>01.11.2020</a:t>
            </a:r>
            <a:r>
              <a:rPr lang="ru-RU" sz="1600" b="1" dirty="0" smtClean="0">
                <a:latin typeface="+mj-lt"/>
                <a:cs typeface="Times New Roman" pitchFamily="18" charset="0"/>
              </a:rPr>
              <a:t>) </a:t>
            </a:r>
            <a:endParaRPr lang="ru-RU" sz="1600" dirty="0">
              <a:latin typeface="+mj-lt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304845"/>
            <a:ext cx="7481838" cy="538851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309644" y="5807007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FFFF00"/>
                </a:solidFill>
                <a:cs typeface="Times New Roman" pitchFamily="18" charset="0"/>
              </a:rPr>
              <a:t>5</a:t>
            </a:r>
            <a:endParaRPr lang="ru-RU" sz="1600" b="1" dirty="0">
              <a:solidFill>
                <a:srgbClr val="FFFF00"/>
              </a:solidFill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43142" y="4290627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FFFF00"/>
                </a:solidFill>
                <a:cs typeface="Times New Roman" pitchFamily="18" charset="0"/>
              </a:rPr>
              <a:t>3</a:t>
            </a:r>
            <a:endParaRPr lang="ru-RU" sz="1600" b="1" dirty="0">
              <a:solidFill>
                <a:srgbClr val="FFFF00"/>
              </a:solidFill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24328" y="3081042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FFFF00"/>
                </a:solidFill>
                <a:cs typeface="Times New Roman" pitchFamily="18" charset="0"/>
              </a:rPr>
              <a:t>3</a:t>
            </a:r>
            <a:endParaRPr lang="ru-RU" sz="1600" b="1" dirty="0">
              <a:solidFill>
                <a:srgbClr val="FFFF00"/>
              </a:solidFill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97947" y="3199795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FFFF00"/>
                </a:solidFill>
                <a:cs typeface="Times New Roman" pitchFamily="18" charset="0"/>
              </a:rPr>
              <a:t>1</a:t>
            </a:r>
            <a:endParaRPr lang="ru-RU" sz="1600" b="1" dirty="0">
              <a:solidFill>
                <a:srgbClr val="FFFF00"/>
              </a:solidFill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46485" y="5206127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FFFF00"/>
                </a:solidFill>
                <a:cs typeface="Times New Roman" pitchFamily="18" charset="0"/>
              </a:rPr>
              <a:t>1</a:t>
            </a:r>
            <a:endParaRPr lang="ru-RU" sz="1600" b="1" dirty="0">
              <a:solidFill>
                <a:srgbClr val="FFFF00"/>
              </a:solidFill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51357" y="4980906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FFFF00"/>
                </a:solidFill>
                <a:cs typeface="Times New Roman" pitchFamily="18" charset="0"/>
              </a:rPr>
              <a:t>1</a:t>
            </a:r>
            <a:endParaRPr lang="ru-RU" sz="1600" b="1" dirty="0">
              <a:solidFill>
                <a:srgbClr val="FFFF00"/>
              </a:solidFill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45027" y="4593826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FFFF00"/>
                </a:solidFill>
                <a:cs typeface="Times New Roman" pitchFamily="18" charset="0"/>
              </a:rPr>
              <a:t>4</a:t>
            </a:r>
            <a:endParaRPr lang="ru-RU" sz="1600" b="1" dirty="0">
              <a:solidFill>
                <a:srgbClr val="FFFF00"/>
              </a:solidFill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88954" y="5832982"/>
            <a:ext cx="393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FFFF00"/>
                </a:solidFill>
                <a:cs typeface="Times New Roman" pitchFamily="18" charset="0"/>
              </a:rPr>
              <a:t>13</a:t>
            </a:r>
            <a:endParaRPr lang="ru-RU" sz="1600" b="1" dirty="0">
              <a:solidFill>
                <a:srgbClr val="FFFF00"/>
              </a:solidFill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431450" y="3894615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FFFF00"/>
                </a:solidFill>
                <a:cs typeface="Times New Roman" pitchFamily="18" charset="0"/>
              </a:rPr>
              <a:t>4</a:t>
            </a:r>
            <a:endParaRPr lang="ru-RU" sz="1600" b="1" dirty="0">
              <a:solidFill>
                <a:srgbClr val="FFFF00"/>
              </a:solidFill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228184" y="3255110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FFFF00"/>
                </a:solidFill>
                <a:cs typeface="Times New Roman" pitchFamily="18" charset="0"/>
              </a:rPr>
              <a:t>4</a:t>
            </a:r>
            <a:endParaRPr lang="ru-RU" sz="1600" b="1" dirty="0">
              <a:solidFill>
                <a:srgbClr val="FFFF00"/>
              </a:solidFill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918331" y="4402447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FFFF00"/>
                </a:solidFill>
                <a:cs typeface="Times New Roman" pitchFamily="18" charset="0"/>
              </a:rPr>
              <a:t>5</a:t>
            </a:r>
            <a:endParaRPr lang="ru-RU" sz="1600" b="1" dirty="0">
              <a:solidFill>
                <a:srgbClr val="FFFF00"/>
              </a:solidFill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826611" y="5036850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FFFF00"/>
                </a:solidFill>
                <a:cs typeface="Times New Roman" pitchFamily="18" charset="0"/>
              </a:rPr>
              <a:t>3</a:t>
            </a:r>
            <a:endParaRPr lang="ru-RU" sz="1600" b="1" dirty="0">
              <a:solidFill>
                <a:srgbClr val="FFFF00"/>
              </a:solidFill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07767" y="5934256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>
                <a:solidFill>
                  <a:srgbClr val="FFFF00"/>
                </a:solidFill>
                <a:cs typeface="Times New Roman" pitchFamily="18" charset="0"/>
              </a:rPr>
              <a:t>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754940" y="3369072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>
                <a:solidFill>
                  <a:srgbClr val="FFFF00"/>
                </a:solidFill>
                <a:cs typeface="Times New Roman" pitchFamily="18" charset="0"/>
              </a:rPr>
              <a:t>6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141658" y="4881242"/>
            <a:ext cx="393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FFFF00"/>
                </a:solidFill>
                <a:cs typeface="Times New Roman" pitchFamily="18" charset="0"/>
              </a:rPr>
              <a:t>15</a:t>
            </a:r>
            <a:endParaRPr lang="ru-RU" sz="1600" b="1" dirty="0">
              <a:solidFill>
                <a:srgbClr val="FFFF00"/>
              </a:solidFill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242378" y="1906553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FFFF00"/>
                </a:solidFill>
                <a:cs typeface="Times New Roman" pitchFamily="18" charset="0"/>
              </a:rPr>
              <a:t>1</a:t>
            </a:r>
            <a:endParaRPr lang="ru-RU" sz="1600" b="1" dirty="0">
              <a:solidFill>
                <a:srgbClr val="FFFF00"/>
              </a:solidFill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812360" y="4809234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FFFF00"/>
                </a:solidFill>
                <a:cs typeface="Times New Roman" pitchFamily="18" charset="0"/>
              </a:rPr>
              <a:t>5</a:t>
            </a:r>
            <a:endParaRPr lang="ru-RU" sz="1600" b="1" dirty="0">
              <a:solidFill>
                <a:srgbClr val="FFFF00"/>
              </a:solidFill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092280" y="3580700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>
                <a:solidFill>
                  <a:srgbClr val="FFFF00"/>
                </a:solidFill>
                <a:cs typeface="Times New Roman" pitchFamily="18" charset="0"/>
              </a:rPr>
              <a:t>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38204" y="4025344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FFFF00"/>
                </a:solidFill>
                <a:cs typeface="Times New Roman" pitchFamily="18" charset="0"/>
              </a:rPr>
              <a:t>6</a:t>
            </a:r>
            <a:endParaRPr lang="ru-RU" sz="1600" b="1" dirty="0">
              <a:solidFill>
                <a:srgbClr val="FFFF00"/>
              </a:solidFill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723713" y="5376020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>
                <a:solidFill>
                  <a:srgbClr val="FFFF00"/>
                </a:solidFill>
                <a:cs typeface="Times New Roman" pitchFamily="18" charset="0"/>
              </a:rPr>
              <a:t>7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652198" y="2432970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FFFF00"/>
                </a:solidFill>
                <a:cs typeface="Times New Roman" pitchFamily="18" charset="0"/>
              </a:rPr>
              <a:t>0</a:t>
            </a:r>
            <a:endParaRPr lang="ru-RU" sz="1600" b="1" dirty="0">
              <a:solidFill>
                <a:srgbClr val="FFFF00"/>
              </a:solidFill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107960" y="5832982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>
                <a:solidFill>
                  <a:srgbClr val="FFFF00"/>
                </a:solidFill>
                <a:cs typeface="Times New Roman" pitchFamily="18" charset="0"/>
              </a:rPr>
              <a:t>6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043608" y="3749976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FFFF00"/>
                </a:solidFill>
                <a:cs typeface="Times New Roman" pitchFamily="18" charset="0"/>
              </a:rPr>
              <a:t>4</a:t>
            </a:r>
            <a:endParaRPr lang="ru-RU" sz="1600" b="1" dirty="0">
              <a:solidFill>
                <a:srgbClr val="FFFF00"/>
              </a:solidFill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775964" y="3919254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FFFF00"/>
                </a:solidFill>
                <a:cs typeface="Times New Roman" pitchFamily="18" charset="0"/>
              </a:rPr>
              <a:t>7</a:t>
            </a:r>
            <a:endParaRPr lang="ru-RU" sz="1600" b="1" dirty="0">
              <a:solidFill>
                <a:srgbClr val="FFFF00"/>
              </a:solidFill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316858" y="3267578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>
                <a:solidFill>
                  <a:srgbClr val="FFFF00"/>
                </a:solidFill>
                <a:cs typeface="Times New Roman" pitchFamily="18" charset="0"/>
              </a:rPr>
              <a:t>4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330410" y="2929024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FFFF00"/>
                </a:solidFill>
                <a:cs typeface="Times New Roman" pitchFamily="18" charset="0"/>
              </a:rPr>
              <a:t>2</a:t>
            </a:r>
            <a:endParaRPr lang="ru-RU" sz="1600" b="1" dirty="0">
              <a:solidFill>
                <a:srgbClr val="FFFF00"/>
              </a:solidFill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835696" y="3704420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>
                <a:solidFill>
                  <a:srgbClr val="FFFF00"/>
                </a:solidFill>
                <a:cs typeface="Times New Roman" pitchFamily="18" charset="0"/>
              </a:rPr>
              <a:t>2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166717" y="5150183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FFFF00"/>
                </a:solidFill>
                <a:cs typeface="Times New Roman" pitchFamily="18" charset="0"/>
              </a:rPr>
              <a:t>4</a:t>
            </a:r>
            <a:endParaRPr lang="ru-RU" sz="1600" b="1" dirty="0">
              <a:solidFill>
                <a:srgbClr val="FFFF00"/>
              </a:solidFill>
              <a:cs typeface="Times New Roman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671135" y="4524976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>
                <a:solidFill>
                  <a:srgbClr val="FFFF00"/>
                </a:solidFill>
                <a:cs typeface="Times New Roman" pitchFamily="18" charset="0"/>
              </a:rPr>
              <a:t>1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148064" y="4186422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FFFF00"/>
                </a:solidFill>
                <a:cs typeface="Times New Roman" pitchFamily="18" charset="0"/>
              </a:rPr>
              <a:t>1</a:t>
            </a:r>
            <a:endParaRPr lang="ru-RU" sz="1600" b="1" dirty="0">
              <a:solidFill>
                <a:srgbClr val="FFFF00"/>
              </a:solidFill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372615" y="4524976"/>
            <a:ext cx="4972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cs typeface="Times New Roman" pitchFamily="18" charset="0"/>
              </a:rPr>
              <a:t>175</a:t>
            </a:r>
            <a:endParaRPr lang="ru-RU" sz="1600" b="1" dirty="0">
              <a:solidFill>
                <a:schemeClr val="accent6">
                  <a:lumMod val="40000"/>
                  <a:lumOff val="60000"/>
                </a:schemeClr>
              </a:solidFill>
              <a:cs typeface="Times New Roman" pitchFamily="18" charset="0"/>
            </a:endParaRPr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 flipV="1">
            <a:off x="6876258" y="2841211"/>
            <a:ext cx="290461" cy="1468760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7145394" y="1394661"/>
            <a:ext cx="1856598" cy="14465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1100" b="1" dirty="0" smtClean="0"/>
              <a:t>Городские округа:</a:t>
            </a:r>
          </a:p>
          <a:p>
            <a:r>
              <a:rPr lang="ru-RU" sz="1100" dirty="0" smtClean="0"/>
              <a:t>Новосибирск - </a:t>
            </a:r>
            <a:r>
              <a:rPr lang="ru-RU" sz="1100" dirty="0" smtClean="0"/>
              <a:t>186</a:t>
            </a:r>
            <a:endParaRPr lang="ru-RU" sz="1100" dirty="0" smtClean="0"/>
          </a:p>
          <a:p>
            <a:r>
              <a:rPr lang="ru-RU" sz="1100" dirty="0" smtClean="0"/>
              <a:t>Обь – 4</a:t>
            </a:r>
          </a:p>
          <a:p>
            <a:r>
              <a:rPr lang="ru-RU" sz="1100" dirty="0" smtClean="0"/>
              <a:t>Кольцово - 2</a:t>
            </a:r>
          </a:p>
          <a:p>
            <a:r>
              <a:rPr lang="ru-RU" sz="1100" dirty="0" err="1" smtClean="0"/>
              <a:t>Искитим</a:t>
            </a:r>
            <a:r>
              <a:rPr lang="ru-RU" sz="1100" dirty="0" smtClean="0"/>
              <a:t> – 5</a:t>
            </a:r>
          </a:p>
          <a:p>
            <a:r>
              <a:rPr lang="ru-RU" sz="1100" dirty="0" smtClean="0"/>
              <a:t>Бердск – 17</a:t>
            </a:r>
          </a:p>
          <a:p>
            <a:endParaRPr lang="ru-RU" sz="1100" dirty="0"/>
          </a:p>
          <a:p>
            <a:r>
              <a:rPr lang="ru-RU" sz="1100" dirty="0" smtClean="0"/>
              <a:t>В ведении </a:t>
            </a:r>
            <a:r>
              <a:rPr lang="ru-RU" sz="1100" dirty="0" err="1"/>
              <a:t>М</a:t>
            </a:r>
            <a:r>
              <a:rPr lang="ru-RU" sz="1100" dirty="0" err="1" smtClean="0"/>
              <a:t>ФКиС</a:t>
            </a:r>
            <a:r>
              <a:rPr lang="ru-RU" sz="1100" dirty="0" smtClean="0"/>
              <a:t> НСО </a:t>
            </a:r>
            <a:r>
              <a:rPr lang="ru-RU" sz="1100" smtClean="0"/>
              <a:t>– </a:t>
            </a:r>
            <a:r>
              <a:rPr lang="ru-RU" sz="1100" smtClean="0"/>
              <a:t>1</a:t>
            </a:r>
            <a:r>
              <a:rPr lang="ru-RU" sz="1100" dirty="0"/>
              <a:t>8</a:t>
            </a:r>
            <a:endParaRPr lang="ru-RU" sz="1100" dirty="0" smtClean="0"/>
          </a:p>
        </p:txBody>
      </p:sp>
    </p:spTree>
    <p:extLst>
      <p:ext uri="{BB962C8B-B14F-4D97-AF65-F5344CB8AC3E}">
        <p14:creationId xmlns:p14="http://schemas.microsoft.com/office/powerpoint/2010/main" val="1231829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77</Words>
  <Application>Microsoft Office PowerPoint</Application>
  <PresentationFormat>Экран (4:3)</PresentationFormat>
  <Paragraphs>40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Денис</dc:creator>
  <cp:lastModifiedBy>Den</cp:lastModifiedBy>
  <cp:revision>7</cp:revision>
  <dcterms:created xsi:type="dcterms:W3CDTF">2019-07-01T10:53:58Z</dcterms:created>
  <dcterms:modified xsi:type="dcterms:W3CDTF">2020-11-03T05:38:10Z</dcterms:modified>
</cp:coreProperties>
</file>